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7" r:id="rId1"/>
  </p:sldMasterIdLst>
  <p:notesMasterIdLst>
    <p:notesMasterId r:id="rId8"/>
  </p:notesMasterIdLst>
  <p:sldIdLst>
    <p:sldId id="641" r:id="rId2"/>
    <p:sldId id="624" r:id="rId3"/>
    <p:sldId id="640" r:id="rId4"/>
    <p:sldId id="643" r:id="rId5"/>
    <p:sldId id="622" r:id="rId6"/>
    <p:sldId id="64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555759"/>
    <a:srgbClr val="F0783C"/>
    <a:srgbClr val="FF8300"/>
    <a:srgbClr val="E2F0F1"/>
    <a:srgbClr val="2A2C2D"/>
    <a:srgbClr val="FFD5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6550BD-AEEC-4EDE-BF52-DC13055019EE}" v="6" dt="2026-07-14T01:33:16.9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7240" autoAdjust="0"/>
  </p:normalViewPr>
  <p:slideViewPr>
    <p:cSldViewPr snapToGrid="0">
      <p:cViewPr varScale="1">
        <p:scale>
          <a:sx n="81" d="100"/>
          <a:sy n="81" d="100"/>
        </p:scale>
        <p:origin x="1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07C8D-8587-6F49-A86E-755DBB5245D4}" type="datetimeFigureOut">
              <a:rPr lang="en-AU" smtClean="0"/>
              <a:t>15/07/2026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64FFE-2CF1-B14F-8F75-3BB2D078A8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6582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Welcome, and thank you for your leadership in representing and supporting our teacher workforce.</a:t>
            </a:r>
          </a:p>
          <a:p>
            <a:endParaRPr lang="en-AU" dirty="0"/>
          </a:p>
          <a:p>
            <a:r>
              <a:rPr lang="en-AU" dirty="0"/>
              <a:t>The Australian Teacher Workforce Survey is an important tool that gives teachers a meaningful voice in national education reform.</a:t>
            </a:r>
          </a:p>
          <a:p>
            <a:endParaRPr lang="en-AU" dirty="0"/>
          </a:p>
          <a:p>
            <a:r>
              <a:rPr lang="en-AU" dirty="0"/>
              <a:t>Today, I want to show how your support can elevate that voice across the profession.</a:t>
            </a:r>
          </a:p>
          <a:p>
            <a:endParaRPr lang="en-AU" dirty="0"/>
          </a:p>
          <a:p>
            <a:r>
              <a:rPr lang="en-AU" dirty="0"/>
              <a:t>This is more than a data collection tool – it’s a platform for teacher-led change.</a:t>
            </a:r>
          </a:p>
          <a:p>
            <a:endParaRPr lang="en-AU" dirty="0"/>
          </a:p>
          <a:p>
            <a:r>
              <a:rPr lang="en-AU" dirty="0"/>
              <a:t>Together, we can amplify teacher insights and help influence the future of education in Australia.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9577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The survey captures real-world insights from teachers and school leaders across all contexts.</a:t>
            </a:r>
          </a:p>
          <a:p>
            <a:endParaRPr lang="en-AU" dirty="0"/>
          </a:p>
          <a:p>
            <a:r>
              <a:rPr lang="en-AU" dirty="0"/>
              <a:t>It feeds directly into education policy, teacher workforce planning and national reform.</a:t>
            </a:r>
          </a:p>
          <a:p>
            <a:endParaRPr lang="en-AU" dirty="0"/>
          </a:p>
          <a:p>
            <a:r>
              <a:rPr lang="en-AU" dirty="0"/>
              <a:t>Data from the survey is used by departments, peak bodies and government to identify challenges and opportunities in the system.</a:t>
            </a:r>
          </a:p>
          <a:p>
            <a:endParaRPr lang="en-AU" dirty="0"/>
          </a:p>
          <a:p>
            <a:r>
              <a:rPr lang="en-AU" dirty="0"/>
              <a:t>It's open to all registered teachers and leaders in schools and early childhood settings.</a:t>
            </a:r>
          </a:p>
          <a:p>
            <a:endParaRPr lang="en-AU" dirty="0"/>
          </a:p>
          <a:p>
            <a:r>
              <a:rPr lang="en-AU" dirty="0"/>
              <a:t>By supporting or endorsing/raising awareness of the importance of the survey, you’re helping ensure policy reflects the needs and realities of those on the ground.</a:t>
            </a: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survey  captures a picture of data points such as: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Work related wellbeing and job demands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hours – the time spent teaching and preparing to teach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career intentions – whether teachers plan to stay in the profession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workforce arrangements – including contractual arrangements and working hours</a:t>
            </a: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questions combine to help us to build a clear picture of the teaching profession, and how it is evolving from year to year.</a:t>
            </a:r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6238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Here is an overview of the types of data captured in the Survey:</a:t>
            </a:r>
          </a:p>
          <a:p>
            <a:endParaRPr lang="en-AU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Most (71%) teachers and leaders are employed on ongoing contracts, with the majority (69%) of those on ongoing or fixed-term contracts employed to work full-time hours. 31% of all teachers work part-time,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higher rates in early childhood and primary settings.</a:t>
            </a:r>
            <a:endParaRPr lang="en-AU" dirty="0"/>
          </a:p>
          <a:p>
            <a:pPr marL="0" indent="0">
              <a:buFont typeface="Arial" panose="020B0604020202020204" pitchFamily="34" charset="0"/>
              <a:buNone/>
            </a:pPr>
            <a:endParaRPr lang="en-AU" dirty="0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1 in 3 teachers are uncertain they’ll remain in the profession until retirement. With 36% saying they want to leave before retirement. This includes 4% of teachers who report their intention to leave within 1 year </a:t>
            </a:r>
            <a:endParaRPr lang="en-US" dirty="0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solidFill>
                <a:srgbClr val="444444"/>
              </a:solidFill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56% of early career teachers reported receiving a formal induction – with mentoring &amp; reduced f2f teaching hrs being the most valued supports.</a:t>
            </a:r>
            <a:endParaRPr lang="en-AU" dirty="0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/>
              <a:t>For registered teachers that aren't currently teaching – location and subject areas are factors that influence decisions in finding a teaching job. </a:t>
            </a:r>
            <a:r>
              <a:rPr lang="en-GB" dirty="0"/>
              <a:t>Among those who have left the profession, some would consider returning </a:t>
            </a:r>
            <a:r>
              <a:rPr lang="en-AU" dirty="0"/>
              <a:t>if certain conditions are met</a:t>
            </a:r>
            <a:r>
              <a:rPr lang="en-GB" dirty="0"/>
              <a:t>:</a:t>
            </a:r>
            <a:endParaRPr lang="en-GB" dirty="0">
              <a:solidFill>
                <a:srgbClr val="444444"/>
              </a:solidFill>
            </a:endParaRPr>
          </a:p>
          <a:p>
            <a:pPr marL="742950" lvl="1" indent="-285750">
              <a:buFont typeface="Arial,Sans-Serif"/>
              <a:buChar char="•"/>
            </a:pPr>
            <a:r>
              <a:rPr lang="en-GB" dirty="0"/>
              <a:t>11% would return if there was a job </a:t>
            </a:r>
            <a:r>
              <a:rPr lang="en-AU" dirty="0"/>
              <a:t>in their preferred location</a:t>
            </a:r>
            <a:endParaRPr lang="en-US" dirty="0">
              <a:solidFill>
                <a:srgbClr val="444444"/>
              </a:solidFill>
            </a:endParaRPr>
          </a:p>
          <a:p>
            <a:pPr marL="742950" lvl="1" indent="-285750">
              <a:buFont typeface="Arial,Sans-Serif"/>
              <a:buChar char="•"/>
            </a:pPr>
            <a:r>
              <a:rPr lang="en-GB" dirty="0"/>
              <a:t>8% would return if the role matched </a:t>
            </a:r>
            <a:r>
              <a:rPr lang="en-AU" dirty="0"/>
              <a:t>their subject area</a:t>
            </a:r>
          </a:p>
          <a:p>
            <a:endParaRPr lang="en-AU" dirty="0"/>
          </a:p>
          <a:p>
            <a:r>
              <a:rPr lang="en-AU" dirty="0"/>
              <a:t>Take a moment – do these findings reflect your experience?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1379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F0184-C431-213D-9424-AABCB98EB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BD5200-E2D3-7968-ADA9-68006F5219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BA13C-F66E-3A91-0782-3C164C872E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Here is an overview of the types of data captured in the Survey:</a:t>
            </a:r>
          </a:p>
          <a:p>
            <a:endParaRPr lang="en-AU" dirty="0"/>
          </a:p>
          <a:p>
            <a:pPr marL="228600" indent="-228600">
              <a:buAutoNum type="arabicPeriod"/>
            </a:pPr>
            <a:r>
              <a:rPr lang="en-AU" dirty="0"/>
              <a:t>Teachers are highly experienced, with the majority (65%) having at least 10 years’ experience. 20% have 30 years’ or more experience in teaching.</a:t>
            </a:r>
          </a:p>
          <a:p>
            <a:pPr marL="228600" indent="-228600">
              <a:buAutoNum type="arabicPeriod"/>
            </a:pPr>
            <a:r>
              <a:rPr lang="en-AU" dirty="0"/>
              <a:t>Early career teachers make up over one fifth (22%) of the teacher workforce.</a:t>
            </a:r>
          </a:p>
          <a:p>
            <a:pPr marL="228600" indent="-228600">
              <a:buAutoNum type="arabicPeriod"/>
            </a:pPr>
            <a:r>
              <a:rPr lang="en-AU" dirty="0"/>
              <a:t>Around one quarter of casual/relief teachers are very experienced, with at least 40 years in teaching. This highlights that some teachers take on casual/relief teaching as they transition to retirement.</a:t>
            </a:r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Take a moment – do these findings reflect your experience?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003BEB-FF77-B0A9-CBAB-F896F8F8AB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4802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Your organisations and networks are trusted voices in the education landscape.</a:t>
            </a:r>
          </a:p>
          <a:p>
            <a:endParaRPr lang="en-AU" dirty="0"/>
          </a:p>
          <a:p>
            <a:r>
              <a:rPr lang="en-AU" dirty="0"/>
              <a:t>By promoting the survey, you can help lift participation and ensure diverse experiences are represented.</a:t>
            </a:r>
          </a:p>
          <a:p>
            <a:endParaRPr lang="en-AU" dirty="0"/>
          </a:p>
          <a:p>
            <a:r>
              <a:rPr lang="en-AU" dirty="0"/>
              <a:t>The more responses we get, the more powerful and credible the data becomes.</a:t>
            </a:r>
          </a:p>
          <a:p>
            <a:endParaRPr lang="en-AU" dirty="0"/>
          </a:p>
          <a:p>
            <a:r>
              <a:rPr lang="en-AU" dirty="0"/>
              <a:t>Encourage members to see this as a professional responsibility – their story is part of the system’s future.</a:t>
            </a:r>
          </a:p>
          <a:p>
            <a:endParaRPr lang="en-AU" dirty="0"/>
          </a:p>
          <a:p>
            <a:r>
              <a:rPr lang="en-AU" dirty="0"/>
              <a:t>Sharing through newsletters, meetings, social media or your website can make a real difference in uptake.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2014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Visit AITSL’s </a:t>
            </a:r>
            <a:r>
              <a:rPr lang="en-AU" i="1" dirty="0"/>
              <a:t>Promote the Survey </a:t>
            </a:r>
            <a:r>
              <a:rPr lang="en-AU" dirty="0"/>
              <a:t>resources page for communication assets, sample copy, and imagery to help you promote it.</a:t>
            </a:r>
          </a:p>
          <a:p>
            <a:endParaRPr lang="en-AU" dirty="0"/>
          </a:p>
          <a:p>
            <a:r>
              <a:rPr lang="en-AU" dirty="0"/>
              <a:t>Help us ensure this year’s survey reaches further and goes deeper than ever before.</a:t>
            </a:r>
          </a:p>
          <a:p>
            <a:endParaRPr lang="en-AU" dirty="0"/>
          </a:p>
          <a:p>
            <a:r>
              <a:rPr lang="en-AU" dirty="0"/>
              <a:t>When teachers feel heard, policy becomes more grounded, relevant and effective.</a:t>
            </a:r>
          </a:p>
          <a:p>
            <a:endParaRPr lang="en-AU" dirty="0"/>
          </a:p>
          <a:p>
            <a:r>
              <a:rPr lang="en-AU" dirty="0"/>
              <a:t>Thank you for partnering with us to empower teacher voice.</a:t>
            </a:r>
          </a:p>
          <a:p>
            <a:endParaRPr lang="en-AU" dirty="0"/>
          </a:p>
          <a:p>
            <a:r>
              <a:rPr lang="en-AU" dirty="0"/>
              <a:t>Let’s continue working together to shape a stronger, evidence-informed future for education in Australia.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7340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purpo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and a child sitting at a table&#10;&#10;Description automatically generated">
            <a:extLst>
              <a:ext uri="{FF2B5EF4-FFF2-40B4-BE49-F238E27FC236}">
                <a16:creationId xmlns:a16="http://schemas.microsoft.com/office/drawing/2014/main" id="{B5ACBFB6-C1D5-B933-A9D7-56F030B5B4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6541008" cy="6858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1072FC-CE7E-0B08-1893-D566801B59C7}"/>
              </a:ext>
            </a:extLst>
          </p:cNvPr>
          <p:cNvCxnSpPr>
            <a:cxnSpLocks/>
          </p:cNvCxnSpPr>
          <p:nvPr userDrawn="1"/>
        </p:nvCxnSpPr>
        <p:spPr>
          <a:xfrm>
            <a:off x="6650966" y="6574566"/>
            <a:ext cx="522444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343B8-A1AA-2B2F-608F-F25A90CA3B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4867" y="1742539"/>
            <a:ext cx="5060539" cy="2872587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pic>
        <p:nvPicPr>
          <p:cNvPr id="2" name="Picture 1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4739A43A-CA00-9670-D699-352AEFD6AF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613762">
            <a:off x="-990202" y="287229"/>
            <a:ext cx="4471678" cy="2650995"/>
          </a:xfrm>
          <a:prstGeom prst="rect">
            <a:avLst/>
          </a:prstGeom>
        </p:spPr>
      </p:pic>
      <p:pic>
        <p:nvPicPr>
          <p:cNvPr id="4" name="Picture 3" descr="A person and a child looking at something&#10;&#10;AI-generated content may be incorrect.">
            <a:extLst>
              <a:ext uri="{FF2B5EF4-FFF2-40B4-BE49-F238E27FC236}">
                <a16:creationId xmlns:a16="http://schemas.microsoft.com/office/drawing/2014/main" id="{B0F2BE06-A59B-E45C-534C-247184C3F6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553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85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967844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9960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332C56-E1FC-B234-5B94-5C9421029B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77" t="504" r="8597" b="-25358"/>
          <a:stretch>
            <a:fillRect/>
          </a:stretch>
        </p:blipFill>
        <p:spPr>
          <a:xfrm>
            <a:off x="-31945" y="-171450"/>
            <a:ext cx="12252780" cy="7165060"/>
          </a:xfrm>
          <a:prstGeom prst="rect">
            <a:avLst/>
          </a:prstGeom>
        </p:spPr>
      </p:pic>
      <p:pic>
        <p:nvPicPr>
          <p:cNvPr id="4" name="Picture 3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B425C047-DC2D-A8DF-1B28-A373F368D3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278432">
            <a:off x="748061" y="-152789"/>
            <a:ext cx="4519696" cy="2679462"/>
          </a:xfrm>
          <a:prstGeom prst="rect">
            <a:avLst/>
          </a:prstGeom>
        </p:spPr>
      </p:pic>
      <p:pic>
        <p:nvPicPr>
          <p:cNvPr id="5" name="Picture 4" descr="A person smiling at a computer&#10;&#10;AI-generated content may be incorrect.">
            <a:extLst>
              <a:ext uri="{FF2B5EF4-FFF2-40B4-BE49-F238E27FC236}">
                <a16:creationId xmlns:a16="http://schemas.microsoft.com/office/drawing/2014/main" id="{EF5991AF-6E43-34DB-48E3-EA61C0ED03B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945" y="-171450"/>
            <a:ext cx="12223945" cy="570259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858FAD-1140-BD09-7E51-3ACC6C656315}"/>
              </a:ext>
            </a:extLst>
          </p:cNvPr>
          <p:cNvSpPr/>
          <p:nvPr userDrawn="1"/>
        </p:nvSpPr>
        <p:spPr>
          <a:xfrm>
            <a:off x="-31945" y="2176068"/>
            <a:ext cx="12177074" cy="3369304"/>
          </a:xfrm>
          <a:prstGeom prst="rect">
            <a:avLst/>
          </a:prstGeom>
          <a:gradFill>
            <a:gsLst>
              <a:gs pos="0">
                <a:schemeClr val="bg1">
                  <a:lumMod val="0"/>
                  <a:alpha val="0"/>
                </a:schemeClr>
              </a:gs>
              <a:gs pos="77000">
                <a:schemeClr val="tx1">
                  <a:alpha val="6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F88CCD1-2FA5-8B6E-839C-E4B82E39CB07}"/>
              </a:ext>
            </a:extLst>
          </p:cNvPr>
          <p:cNvCxnSpPr/>
          <p:nvPr userDrawn="1"/>
        </p:nvCxnSpPr>
        <p:spPr>
          <a:xfrm>
            <a:off x="352082" y="6600673"/>
            <a:ext cx="11502000" cy="0"/>
          </a:xfrm>
          <a:prstGeom prst="line">
            <a:avLst/>
          </a:prstGeom>
          <a:ln w="6350">
            <a:solidFill>
              <a:srgbClr val="B7D5D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9F4CB4A7-A389-55FF-2996-18440080E49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01663" flipV="1">
            <a:off x="8896877" y="2010782"/>
            <a:ext cx="3582835" cy="4047609"/>
          </a:xfrm>
          <a:prstGeom prst="rect">
            <a:avLst/>
          </a:prstGeom>
        </p:spPr>
      </p:pic>
      <p:pic>
        <p:nvPicPr>
          <p:cNvPr id="9" name="Picture 8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76190E20-B918-778E-EFF8-880BD348076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68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folder and looking at another person&#10;&#10;AI-generated content may be incorrect.">
            <a:extLst>
              <a:ext uri="{FF2B5EF4-FFF2-40B4-BE49-F238E27FC236}">
                <a16:creationId xmlns:a16="http://schemas.microsoft.com/office/drawing/2014/main" id="{AC0442A8-E14C-D9E1-2FB3-2A86F3FD27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590805" cy="6858000"/>
          </a:xfrm>
          <a:prstGeom prst="rect">
            <a:avLst/>
          </a:prstGeom>
        </p:spPr>
      </p:pic>
      <p:pic>
        <p:nvPicPr>
          <p:cNvPr id="6" name="Picture 5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77343E68-4655-0FAD-19C0-B768D0B006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29295">
            <a:off x="351663" y="-912231"/>
            <a:ext cx="3577013" cy="5178989"/>
          </a:xfrm>
          <a:prstGeom prst="rect">
            <a:avLst/>
          </a:prstGeom>
        </p:spPr>
      </p:pic>
      <p:pic>
        <p:nvPicPr>
          <p:cNvPr id="7" name="Picture 6" descr="A person holding a folder and looking at another person&#10;&#10;AI-generated content may be incorrect.">
            <a:extLst>
              <a:ext uri="{FF2B5EF4-FFF2-40B4-BE49-F238E27FC236}">
                <a16:creationId xmlns:a16="http://schemas.microsoft.com/office/drawing/2014/main" id="{26544B46-7337-027C-996D-1B93747E5C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13" y="0"/>
            <a:ext cx="6175169" cy="686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776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itting at a picnic table&#10;&#10;AI-generated content may be incorrect.">
            <a:extLst>
              <a:ext uri="{FF2B5EF4-FFF2-40B4-BE49-F238E27FC236}">
                <a16:creationId xmlns:a16="http://schemas.microsoft.com/office/drawing/2014/main" id="{5D9B05A7-0127-E937-6A40-94C27D4134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63" t="5407" r="4322" b="463"/>
          <a:stretch>
            <a:fillRect/>
          </a:stretch>
        </p:blipFill>
        <p:spPr>
          <a:xfrm>
            <a:off x="0" y="0"/>
            <a:ext cx="8530733" cy="6858000"/>
          </a:xfrm>
          <a:prstGeom prst="rect">
            <a:avLst/>
          </a:prstGeom>
        </p:spPr>
      </p:pic>
      <p:pic>
        <p:nvPicPr>
          <p:cNvPr id="4" name="Picture 3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A328EC56-AA4D-68B2-F7C5-0F6E2F32FE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7470" y="252257"/>
            <a:ext cx="5243180" cy="3108373"/>
          </a:xfrm>
          <a:prstGeom prst="rect">
            <a:avLst/>
          </a:prstGeom>
        </p:spPr>
      </p:pic>
      <p:pic>
        <p:nvPicPr>
          <p:cNvPr id="5" name="Picture 4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A7524375-22B7-078D-DF4F-B53B1A4B59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662470" flipV="1">
            <a:off x="3798896" y="3561521"/>
            <a:ext cx="4026739" cy="45490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93057E-2A10-4FDB-657F-E2351191D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90" r="36751" b="18135"/>
          <a:stretch>
            <a:fillRect/>
          </a:stretch>
        </p:blipFill>
        <p:spPr>
          <a:xfrm>
            <a:off x="6595353" y="-8466"/>
            <a:ext cx="5596648" cy="6866467"/>
          </a:xfrm>
          <a:prstGeom prst="rect">
            <a:avLst/>
          </a:prstGeom>
        </p:spPr>
      </p:pic>
      <p:pic>
        <p:nvPicPr>
          <p:cNvPr id="7" name="Picture 6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8AFC58D1-0F46-498A-BEDC-7CC7E68AEC9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49" t="35192" b="25832"/>
          <a:stretch>
            <a:fillRect/>
          </a:stretch>
        </p:blipFill>
        <p:spPr>
          <a:xfrm>
            <a:off x="-1" y="2154968"/>
            <a:ext cx="9019890" cy="285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40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88" y="371474"/>
            <a:ext cx="9755367" cy="523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189" y="1528532"/>
            <a:ext cx="10869610" cy="4035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pic>
        <p:nvPicPr>
          <p:cNvPr id="4" name="Picture 3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9F4185EE-EC81-1C04-6182-2DFA5D8B8B2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02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9" r:id="rId2"/>
    <p:sldLayoutId id="2147483741" r:id="rId3"/>
    <p:sldLayoutId id="2147483742" r:id="rId4"/>
    <p:sldLayoutId id="214748374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4C296-451B-78E2-0808-654056694118}"/>
              </a:ext>
            </a:extLst>
          </p:cNvPr>
          <p:cNvSpPr txBox="1">
            <a:spLocks/>
          </p:cNvSpPr>
          <p:nvPr/>
        </p:nvSpPr>
        <p:spPr>
          <a:xfrm>
            <a:off x="664550" y="4034587"/>
            <a:ext cx="7632783" cy="84974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4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The Australian Teacher Workforce Survey</a:t>
            </a:r>
            <a:endParaRPr lang="en-AU" sz="40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4A3B07-68A5-4DC2-BAE8-7EF237924AD7}"/>
              </a:ext>
            </a:extLst>
          </p:cNvPr>
          <p:cNvSpPr txBox="1">
            <a:spLocks/>
          </p:cNvSpPr>
          <p:nvPr/>
        </p:nvSpPr>
        <p:spPr>
          <a:xfrm>
            <a:off x="664549" y="5056256"/>
            <a:ext cx="8191583" cy="52550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defTabSz="4572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en-US" sz="1800" b="1">
                <a:solidFill>
                  <a:prstClr val="white"/>
                </a:solidFill>
                <a:latin typeface="Arial"/>
                <a:cs typeface="+mn-cs"/>
              </a:rPr>
              <a:t>Join AITSL in giving teachers a stronger voice </a:t>
            </a:r>
          </a:p>
        </p:txBody>
      </p:sp>
    </p:spTree>
    <p:extLst>
      <p:ext uri="{BB962C8B-B14F-4D97-AF65-F5344CB8AC3E}">
        <p14:creationId xmlns:p14="http://schemas.microsoft.com/office/powerpoint/2010/main" val="1746833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7B12E8CB-0409-334C-A2CF-0CDD2431EE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96458" y="2248675"/>
            <a:ext cx="5060539" cy="2872587"/>
          </a:xfrm>
        </p:spPr>
        <p:txBody>
          <a:bodyPr lIns="54000" tIns="0" rIns="54000" bIns="0" anchor="t">
            <a:noAutofit/>
          </a:bodyPr>
          <a:lstStyle/>
          <a:p>
            <a:pPr>
              <a:lnSpc>
                <a:spcPct val="130000"/>
              </a:lnSpc>
              <a:spcBef>
                <a:spcPts val="480"/>
              </a:spcBef>
            </a:pPr>
            <a:r>
              <a:rPr lang="en-AU" sz="1800" b="0" dirty="0">
                <a:solidFill>
                  <a:srgbClr val="54585A"/>
                </a:solidFill>
              </a:rPr>
              <a:t>The Australian Teacher Workforce Survey captures insights from teachers and school leaders nationwide to build a clearer, evidence-informed picture of the profession – directly impacting education policy, strengthening workforce planning and driving national reform.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4C27A3-790B-50D4-D8C5-7C2AEA0627EF}"/>
              </a:ext>
            </a:extLst>
          </p:cNvPr>
          <p:cNvSpPr txBox="1">
            <a:spLocks/>
          </p:cNvSpPr>
          <p:nvPr/>
        </p:nvSpPr>
        <p:spPr>
          <a:xfrm>
            <a:off x="6996459" y="1522017"/>
            <a:ext cx="5060539" cy="72665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3600" b="1"/>
              <a:t>What is the survey?</a:t>
            </a:r>
          </a:p>
        </p:txBody>
      </p:sp>
    </p:spTree>
    <p:extLst>
      <p:ext uri="{BB962C8B-B14F-4D97-AF65-F5344CB8AC3E}">
        <p14:creationId xmlns:p14="http://schemas.microsoft.com/office/powerpoint/2010/main" val="205857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F10A896-9195-DC09-ED8E-6A5E5EBE5AFD}"/>
              </a:ext>
            </a:extLst>
          </p:cNvPr>
          <p:cNvSpPr/>
          <p:nvPr/>
        </p:nvSpPr>
        <p:spPr>
          <a:xfrm>
            <a:off x="5964087" y="1559226"/>
            <a:ext cx="2186893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6905996-13C1-C43B-5F1F-EFC72A0828C7}"/>
              </a:ext>
            </a:extLst>
          </p:cNvPr>
          <p:cNvSpPr/>
          <p:nvPr/>
        </p:nvSpPr>
        <p:spPr>
          <a:xfrm>
            <a:off x="3691612" y="1559226"/>
            <a:ext cx="2186893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E4DC3CC-37C6-5D72-501B-03CED6BF0254}"/>
              </a:ext>
            </a:extLst>
          </p:cNvPr>
          <p:cNvSpPr/>
          <p:nvPr/>
        </p:nvSpPr>
        <p:spPr>
          <a:xfrm>
            <a:off x="8236562" y="1559226"/>
            <a:ext cx="3386920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1F4C9FF-AC9B-52A5-FD8E-C15D758392F7}"/>
              </a:ext>
            </a:extLst>
          </p:cNvPr>
          <p:cNvSpPr/>
          <p:nvPr/>
        </p:nvSpPr>
        <p:spPr>
          <a:xfrm>
            <a:off x="432044" y="1559226"/>
            <a:ext cx="3171831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5BA58B-9A82-7909-57D3-C86B62AFC3F1}"/>
              </a:ext>
            </a:extLst>
          </p:cNvPr>
          <p:cNvSpPr txBox="1">
            <a:spLocks/>
          </p:cNvSpPr>
          <p:nvPr/>
        </p:nvSpPr>
        <p:spPr>
          <a:xfrm>
            <a:off x="485769" y="519702"/>
            <a:ext cx="9678443" cy="5238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Past survey results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F6C4B7-531A-0783-1A3F-F3F35A7DED70}"/>
              </a:ext>
            </a:extLst>
          </p:cNvPr>
          <p:cNvSpPr txBox="1"/>
          <p:nvPr/>
        </p:nvSpPr>
        <p:spPr>
          <a:xfrm>
            <a:off x="3998469" y="3766766"/>
            <a:ext cx="1497250" cy="1149921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are unsure if they’ll stay in the profession until their retirement</a:t>
            </a:r>
            <a:endParaRPr kumimoji="0" lang="en-AU" sz="1400" b="1" i="0" u="none" strike="noStrike" kern="1200" cap="none" spc="0" normalizeH="0" baseline="0" noProof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DC35342-D80A-FEC4-F8CB-A4AF7F1F22F1}"/>
              </a:ext>
            </a:extLst>
          </p:cNvPr>
          <p:cNvGrpSpPr/>
          <p:nvPr/>
        </p:nvGrpSpPr>
        <p:grpSpPr>
          <a:xfrm>
            <a:off x="3263079" y="1316076"/>
            <a:ext cx="2952082" cy="2949672"/>
            <a:chOff x="3263079" y="1316076"/>
            <a:chExt cx="2952082" cy="2949672"/>
          </a:xfrm>
        </p:grpSpPr>
        <p:pic>
          <p:nvPicPr>
            <p:cNvPr id="18" name="Picture 17" descr="A white circle with a black background&#10;&#10;AI-generated content may be incorrect.">
              <a:extLst>
                <a:ext uri="{FF2B5EF4-FFF2-40B4-BE49-F238E27FC236}">
                  <a16:creationId xmlns:a16="http://schemas.microsoft.com/office/drawing/2014/main" id="{DE972575-22A0-A954-667D-595745336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3079" y="1316076"/>
              <a:ext cx="2952082" cy="2949672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FF34EEA-819C-1283-8771-375B0E4EFCB2}"/>
                </a:ext>
              </a:extLst>
            </p:cNvPr>
            <p:cNvSpPr txBox="1"/>
            <p:nvPr/>
          </p:nvSpPr>
          <p:spPr>
            <a:xfrm>
              <a:off x="3550093" y="2523564"/>
              <a:ext cx="2401634" cy="565146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 algn="ctr">
                <a:defRPr/>
              </a:pPr>
              <a:r>
                <a:rPr lang="en-AU" sz="3200" b="1" dirty="0">
                  <a:solidFill>
                    <a:srgbClr val="F0783C">
                      <a:alpha val="98824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34%</a:t>
              </a:r>
              <a:endParaRPr kumimoji="0" lang="en-AU" sz="3200" b="0" i="0" u="none" strike="noStrike" kern="1200" cap="none" spc="0" normalizeH="0" baseline="0" noProof="0" dirty="0">
                <a:ln>
                  <a:noFill/>
                </a:ln>
                <a:solidFill>
                  <a:srgbClr val="F0783C">
                    <a:alpha val="98824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31C535-0AEC-5488-4DCF-FE7FF1B49985}"/>
              </a:ext>
            </a:extLst>
          </p:cNvPr>
          <p:cNvGrpSpPr/>
          <p:nvPr/>
        </p:nvGrpSpPr>
        <p:grpSpPr>
          <a:xfrm>
            <a:off x="5561830" y="1296048"/>
            <a:ext cx="2952081" cy="2954493"/>
            <a:chOff x="5561830" y="1296048"/>
            <a:chExt cx="2952081" cy="2954493"/>
          </a:xfrm>
        </p:grpSpPr>
        <p:pic>
          <p:nvPicPr>
            <p:cNvPr id="3" name="Picture 2" descr="A white circle with black background&#10;&#10;AI-generated content may be incorrect.">
              <a:extLst>
                <a:ext uri="{FF2B5EF4-FFF2-40B4-BE49-F238E27FC236}">
                  <a16:creationId xmlns:a16="http://schemas.microsoft.com/office/drawing/2014/main" id="{6D1EFE63-BF2A-EB9A-3C4F-D40B89C2F1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61830" y="1296048"/>
              <a:ext cx="2952081" cy="2954493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A190C5B-A8ED-8C8F-3600-B9119DDDEDFA}"/>
                </a:ext>
              </a:extLst>
            </p:cNvPr>
            <p:cNvSpPr txBox="1"/>
            <p:nvPr/>
          </p:nvSpPr>
          <p:spPr>
            <a:xfrm>
              <a:off x="5856917" y="2534698"/>
              <a:ext cx="2401634" cy="565146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 algn="ctr">
                <a:defRPr/>
              </a:pPr>
              <a:r>
                <a:rPr lang="en-AU" sz="3200" b="1" dirty="0">
                  <a:solidFill>
                    <a:srgbClr val="F0783C">
                      <a:alpha val="98824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56%</a:t>
              </a:r>
              <a:endParaRPr kumimoji="0" lang="en-AU" sz="3200" b="0" i="0" u="none" strike="noStrike" kern="1200" cap="none" spc="0" normalizeH="0" baseline="0" noProof="0" dirty="0">
                <a:ln>
                  <a:noFill/>
                </a:ln>
                <a:solidFill>
                  <a:srgbClr val="F0783C">
                    <a:alpha val="98824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8C4F6EE-82CF-E90C-6157-0AD409B7E941}"/>
              </a:ext>
            </a:extLst>
          </p:cNvPr>
          <p:cNvSpPr txBox="1"/>
          <p:nvPr/>
        </p:nvSpPr>
        <p:spPr>
          <a:xfrm>
            <a:off x="6176957" y="3819727"/>
            <a:ext cx="1687691" cy="1796252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early career teachers reported receiving a formal induction, </a:t>
            </a:r>
            <a:r>
              <a:rPr lang="en-AU" sz="1400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mentoring and reduced f2f hrs being the most useful activities</a:t>
            </a:r>
            <a:endParaRPr kumimoji="0" lang="en-AU" sz="14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4B1025-6676-A5D6-9175-7F6CE895FD5D}"/>
              </a:ext>
            </a:extLst>
          </p:cNvPr>
          <p:cNvSpPr txBox="1"/>
          <p:nvPr/>
        </p:nvSpPr>
        <p:spPr>
          <a:xfrm>
            <a:off x="8514980" y="2416118"/>
            <a:ext cx="2727995" cy="1057588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those who aren’t currently teaching, some say they would come back if they could find a job in:</a:t>
            </a:r>
            <a:endParaRPr kumimoji="0" lang="en-AU" sz="1600" b="0" i="0" u="none" strike="noStrike" kern="1200" cap="none" spc="0" normalizeH="0" baseline="0" noProof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ABF9FEF-18F5-652A-8D90-CFF349C7819A}"/>
              </a:ext>
            </a:extLst>
          </p:cNvPr>
          <p:cNvGrpSpPr/>
          <p:nvPr/>
        </p:nvGrpSpPr>
        <p:grpSpPr>
          <a:xfrm>
            <a:off x="8434095" y="3626596"/>
            <a:ext cx="2985836" cy="530948"/>
            <a:chOff x="8434095" y="3626596"/>
            <a:chExt cx="2985836" cy="530948"/>
          </a:xfrm>
        </p:grpSpPr>
        <p:pic>
          <p:nvPicPr>
            <p:cNvPr id="21" name="Picture 20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5D3B17DE-EA84-04D7-B2A7-882D7DD0A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4095" y="3626596"/>
              <a:ext cx="2985836" cy="530948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273FB7-B4B2-0DB6-F1D8-82C3CBBE2525}"/>
                </a:ext>
              </a:extLst>
            </p:cNvPr>
            <p:cNvSpPr txBox="1"/>
            <p:nvPr/>
          </p:nvSpPr>
          <p:spPr>
            <a:xfrm>
              <a:off x="8908470" y="3736155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Their subject area</a:t>
              </a:r>
              <a:endParaRPr kumimoji="0" lang="en-AU" sz="1400" i="0" u="none" strike="noStrike" kern="1200" cap="none" spc="0" normalizeH="0" baseline="0" noProof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ED31458-6142-614D-BE60-A6D6E84118B7}"/>
                </a:ext>
              </a:extLst>
            </p:cNvPr>
            <p:cNvSpPr txBox="1"/>
            <p:nvPr/>
          </p:nvSpPr>
          <p:spPr>
            <a:xfrm>
              <a:off x="10816864" y="3722708"/>
              <a:ext cx="499994" cy="318924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600" b="1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8%</a:t>
              </a:r>
              <a:endParaRPr kumimoji="0" lang="en-AU" sz="1600" b="1" i="0" u="none" strike="noStrike" kern="1200" cap="none" spc="0" normalizeH="0" baseline="0" noProof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5B99B59-5C5F-A52E-99B8-F213A5C9753A}"/>
              </a:ext>
            </a:extLst>
          </p:cNvPr>
          <p:cNvGrpSpPr/>
          <p:nvPr/>
        </p:nvGrpSpPr>
        <p:grpSpPr>
          <a:xfrm>
            <a:off x="8426584" y="4310434"/>
            <a:ext cx="2969161" cy="530949"/>
            <a:chOff x="8426584" y="4310434"/>
            <a:chExt cx="2969161" cy="530949"/>
          </a:xfrm>
        </p:grpSpPr>
        <p:pic>
          <p:nvPicPr>
            <p:cNvPr id="23" name="Picture 22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7017B909-EC32-128F-CD23-0AFA2C037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26584" y="4310434"/>
              <a:ext cx="2969161" cy="530949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51FC2DF-3B3D-9635-F434-505F219A5881}"/>
                </a:ext>
              </a:extLst>
            </p:cNvPr>
            <p:cNvSpPr txBox="1"/>
            <p:nvPr/>
          </p:nvSpPr>
          <p:spPr>
            <a:xfrm>
              <a:off x="8908470" y="4448036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Their location</a:t>
              </a:r>
              <a:endParaRPr kumimoji="0" lang="en-AU" sz="1400" i="0" u="none" strike="noStrike" kern="1200" cap="none" spc="0" normalizeH="0" baseline="0" noProof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58B3ECA-3460-8EE1-311E-283A5A1E64CE}"/>
                </a:ext>
              </a:extLst>
            </p:cNvPr>
            <p:cNvSpPr txBox="1"/>
            <p:nvPr/>
          </p:nvSpPr>
          <p:spPr>
            <a:xfrm>
              <a:off x="10763075" y="4396784"/>
              <a:ext cx="567230" cy="318924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600" b="1" dirty="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11%</a:t>
              </a:r>
              <a:endParaRPr kumimoji="0" lang="en-AU" sz="1600" b="1" i="0" u="none" strike="noStrike" kern="1200" cap="none" spc="0" normalizeH="0" baseline="0" noProof="0" dirty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id="{35C19618-25AC-8A53-D697-AF888512C52C}"/>
              </a:ext>
            </a:extLst>
          </p:cNvPr>
          <p:cNvSpPr txBox="1">
            <a:spLocks/>
          </p:cNvSpPr>
          <p:nvPr/>
        </p:nvSpPr>
        <p:spPr>
          <a:xfrm>
            <a:off x="485769" y="5916183"/>
            <a:ext cx="8475350" cy="556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 dirty="0"/>
              <a:t>How do these findings track with your experience?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6B5904-3599-EC14-CE8A-1ABF8333ABC2}"/>
              </a:ext>
            </a:extLst>
          </p:cNvPr>
          <p:cNvSpPr txBox="1"/>
          <p:nvPr/>
        </p:nvSpPr>
        <p:spPr>
          <a:xfrm>
            <a:off x="617301" y="2180425"/>
            <a:ext cx="2884798" cy="1057588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(71%) teachers are employed on ongoing contracts and 69% are contracted to work full-time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13B2741-8611-FACD-FB04-A42BDEBD16D2}"/>
              </a:ext>
            </a:extLst>
          </p:cNvPr>
          <p:cNvGrpSpPr/>
          <p:nvPr/>
        </p:nvGrpSpPr>
        <p:grpSpPr>
          <a:xfrm>
            <a:off x="517050" y="3599135"/>
            <a:ext cx="2969161" cy="530949"/>
            <a:chOff x="8555126" y="4406133"/>
            <a:chExt cx="2969161" cy="53094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3D19677-799D-6474-D5A6-7B456481A42F}"/>
                </a:ext>
              </a:extLst>
            </p:cNvPr>
            <p:cNvGrpSpPr/>
            <p:nvPr/>
          </p:nvGrpSpPr>
          <p:grpSpPr>
            <a:xfrm>
              <a:off x="8555126" y="4406133"/>
              <a:ext cx="2969161" cy="530949"/>
              <a:chOff x="8555126" y="4406133"/>
              <a:chExt cx="2969161" cy="530949"/>
            </a:xfrm>
          </p:grpSpPr>
          <p:pic>
            <p:nvPicPr>
              <p:cNvPr id="17" name="Picture 16" descr="A white rectangular frame with orange border&#10;&#10;AI-generated content may be incorrect.">
                <a:extLst>
                  <a:ext uri="{FF2B5EF4-FFF2-40B4-BE49-F238E27FC236}">
                    <a16:creationId xmlns:a16="http://schemas.microsoft.com/office/drawing/2014/main" id="{9869931D-90C1-4A1A-2BBD-C1DEB35368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555126" y="4406133"/>
                <a:ext cx="2969161" cy="530949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1817D2E-853D-6658-E163-1542D567B6D4}"/>
                  </a:ext>
                </a:extLst>
              </p:cNvPr>
              <p:cNvSpPr txBox="1"/>
              <p:nvPr/>
            </p:nvSpPr>
            <p:spPr>
              <a:xfrm>
                <a:off x="10836448" y="4495247"/>
                <a:ext cx="567230" cy="318924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>
                <a:spAutoFit/>
              </a:bodyPr>
              <a:lstStyle/>
              <a:p>
                <a:pPr lvl="0">
                  <a:defRPr/>
                </a:pPr>
                <a:r>
                  <a:rPr lang="en-AU" sz="1600" b="1" dirty="0">
                    <a:solidFill>
                      <a:srgbClr val="55575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71%</a:t>
                </a:r>
                <a:endParaRPr kumimoji="0" lang="en-A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55759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Picture 7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17FFCDD5-1EA5-FB64-3042-09D3D9A903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555126" y="4406133"/>
              <a:ext cx="2077200" cy="53094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858E7FE-E850-3F8D-F1AD-2BCC14222BA9}"/>
                </a:ext>
              </a:extLst>
            </p:cNvPr>
            <p:cNvSpPr txBox="1"/>
            <p:nvPr/>
          </p:nvSpPr>
          <p:spPr>
            <a:xfrm>
              <a:off x="8781854" y="4526024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Ongoing contract</a:t>
              </a:r>
              <a:endParaRPr kumimoji="0" lang="en-AU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4910FC-9DD8-A65E-FA71-E2576281868E}"/>
              </a:ext>
            </a:extLst>
          </p:cNvPr>
          <p:cNvGrpSpPr/>
          <p:nvPr/>
        </p:nvGrpSpPr>
        <p:grpSpPr>
          <a:xfrm>
            <a:off x="524850" y="4452966"/>
            <a:ext cx="2986641" cy="530948"/>
            <a:chOff x="8555126" y="3675874"/>
            <a:chExt cx="2986641" cy="530948"/>
          </a:xfrm>
        </p:grpSpPr>
        <p:pic>
          <p:nvPicPr>
            <p:cNvPr id="24" name="Picture 23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6DCBAFD5-EF0A-AD32-C835-D7D4246E3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55931" y="3675874"/>
              <a:ext cx="2985836" cy="53094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3DA1F62-8C78-10B4-8D81-EA5A912AFCFC}"/>
                </a:ext>
              </a:extLst>
            </p:cNvPr>
            <p:cNvSpPr txBox="1"/>
            <p:nvPr/>
          </p:nvSpPr>
          <p:spPr>
            <a:xfrm>
              <a:off x="10813621" y="3766569"/>
              <a:ext cx="631779" cy="318924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600" b="1" dirty="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69%</a:t>
              </a:r>
              <a:endParaRPr kumimoji="0" lang="en-AU" sz="1600" b="1" i="0" u="none" strike="noStrike" kern="1200" cap="none" spc="0" normalizeH="0" baseline="0" noProof="0" dirty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EB88BF70-BA5E-44BC-2030-1B55340AAA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555126" y="3679410"/>
              <a:ext cx="2016000" cy="523875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818A15D-2776-0353-AFB3-A6ADB7A5229D}"/>
                </a:ext>
              </a:extLst>
            </p:cNvPr>
            <p:cNvSpPr txBox="1"/>
            <p:nvPr/>
          </p:nvSpPr>
          <p:spPr>
            <a:xfrm>
              <a:off x="9143603" y="3790690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Full-time</a:t>
              </a:r>
              <a:endParaRPr kumimoji="0" lang="en-AU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4214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730BE-1241-4CC7-2AA7-CFBB6EA41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5F93D43-D92A-6ECE-5466-20489D9084E6}"/>
              </a:ext>
            </a:extLst>
          </p:cNvPr>
          <p:cNvSpPr/>
          <p:nvPr/>
        </p:nvSpPr>
        <p:spPr>
          <a:xfrm>
            <a:off x="4387379" y="1972096"/>
            <a:ext cx="3090803" cy="3769200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38EF4AA-DEC7-2E34-884E-17D20FF6767E}"/>
              </a:ext>
            </a:extLst>
          </p:cNvPr>
          <p:cNvSpPr/>
          <p:nvPr/>
        </p:nvSpPr>
        <p:spPr>
          <a:xfrm>
            <a:off x="7787720" y="1972096"/>
            <a:ext cx="2941239" cy="3769200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748527E-FCC4-AAEA-E8D9-2C3254BFEA02}"/>
              </a:ext>
            </a:extLst>
          </p:cNvPr>
          <p:cNvSpPr/>
          <p:nvPr/>
        </p:nvSpPr>
        <p:spPr>
          <a:xfrm>
            <a:off x="906010" y="1972096"/>
            <a:ext cx="3171831" cy="3769200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9A8E382-0F16-F4B8-1B98-FBD9F73AEA8B}"/>
              </a:ext>
            </a:extLst>
          </p:cNvPr>
          <p:cNvSpPr txBox="1">
            <a:spLocks/>
          </p:cNvSpPr>
          <p:nvPr/>
        </p:nvSpPr>
        <p:spPr>
          <a:xfrm>
            <a:off x="485769" y="519702"/>
            <a:ext cx="9678443" cy="5238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Past survey results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D518749-D965-9C23-77DA-865955D0A7BE}"/>
              </a:ext>
            </a:extLst>
          </p:cNvPr>
          <p:cNvSpPr txBox="1">
            <a:spLocks/>
          </p:cNvSpPr>
          <p:nvPr/>
        </p:nvSpPr>
        <p:spPr>
          <a:xfrm>
            <a:off x="485769" y="5916183"/>
            <a:ext cx="8475350" cy="556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/>
              <a:t>How do these findings track with your experience?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D972DAA-25B6-EF59-AA3D-757E7E2F2E2E}"/>
              </a:ext>
            </a:extLst>
          </p:cNvPr>
          <p:cNvSpPr txBox="1"/>
          <p:nvPr/>
        </p:nvSpPr>
        <p:spPr>
          <a:xfrm>
            <a:off x="1288650" y="2948475"/>
            <a:ext cx="2401634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3200" b="1" dirty="0">
                <a:solidFill>
                  <a:srgbClr val="F0783C">
                    <a:alpha val="98824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65%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F0783C">
                  <a:alpha val="98824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3A480AA-F3F2-7A53-D95B-1A376476038C}"/>
              </a:ext>
            </a:extLst>
          </p:cNvPr>
          <p:cNvSpPr txBox="1"/>
          <p:nvPr/>
        </p:nvSpPr>
        <p:spPr>
          <a:xfrm>
            <a:off x="1274008" y="4445237"/>
            <a:ext cx="2277704" cy="996033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have at least </a:t>
            </a:r>
            <a:r>
              <a:rPr lang="en-AU" sz="15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years’ experience </a:t>
            </a: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teaching profession</a:t>
            </a:r>
            <a:endParaRPr kumimoji="0" lang="en-AU" sz="15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13D17F2-F868-570D-38C2-0BC8038B9AE1}"/>
              </a:ext>
            </a:extLst>
          </p:cNvPr>
          <p:cNvSpPr txBox="1"/>
          <p:nvPr/>
        </p:nvSpPr>
        <p:spPr>
          <a:xfrm>
            <a:off x="4730608" y="2958445"/>
            <a:ext cx="2401634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3200" b="1" dirty="0">
                <a:solidFill>
                  <a:srgbClr val="F0783C">
                    <a:alpha val="98824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22%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F0783C">
                  <a:alpha val="98824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A9D65DE-0E24-046B-86A2-2EEE5052F3F0}"/>
              </a:ext>
            </a:extLst>
          </p:cNvPr>
          <p:cNvSpPr txBox="1"/>
          <p:nvPr/>
        </p:nvSpPr>
        <p:spPr>
          <a:xfrm>
            <a:off x="4792573" y="4445237"/>
            <a:ext cx="2277704" cy="996033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are in their early career period, with </a:t>
            </a:r>
            <a:r>
              <a:rPr lang="en-AU" sz="15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 to 5 years’ experience</a:t>
            </a:r>
            <a:endParaRPr kumimoji="0" lang="en-AU" sz="15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4E9F940-B986-DD73-BC20-993037D68056}"/>
              </a:ext>
            </a:extLst>
          </p:cNvPr>
          <p:cNvSpPr txBox="1"/>
          <p:nvPr/>
        </p:nvSpPr>
        <p:spPr>
          <a:xfrm>
            <a:off x="8168257" y="4479816"/>
            <a:ext cx="2277704" cy="765200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AU" sz="15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casual/relief teachers </a:t>
            </a: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40+ years’ experience</a:t>
            </a:r>
            <a:endParaRPr kumimoji="0" lang="en-AU" sz="15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F7D892C-4E34-701E-220D-D2CF8BBC7FC7}"/>
              </a:ext>
            </a:extLst>
          </p:cNvPr>
          <p:cNvSpPr txBox="1"/>
          <p:nvPr/>
        </p:nvSpPr>
        <p:spPr>
          <a:xfrm>
            <a:off x="8106292" y="2948475"/>
            <a:ext cx="2401634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3200" b="1" dirty="0">
                <a:solidFill>
                  <a:srgbClr val="F0783C">
                    <a:alpha val="98824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24%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F0783C">
                  <a:alpha val="98824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F6D5196-93E9-E8D1-DC8F-DD5EC2F653C0}"/>
              </a:ext>
            </a:extLst>
          </p:cNvPr>
          <p:cNvSpPr txBox="1"/>
          <p:nvPr/>
        </p:nvSpPr>
        <p:spPr>
          <a:xfrm>
            <a:off x="403758" y="1416730"/>
            <a:ext cx="8028462" cy="380480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>
              <a:defRPr/>
            </a:pPr>
            <a:r>
              <a:rPr lang="en-AU" sz="20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experience profile of the teacher workforce</a:t>
            </a: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1AF1B816-3106-535E-08C4-DFF3656644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6786" y="2069218"/>
            <a:ext cx="3657855" cy="2343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B6C7873-484E-77AE-D918-CFF72F62B0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933" y="2069218"/>
            <a:ext cx="3657855" cy="2343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4961BA-A2FB-FACE-BD01-EE4776D252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6198" y="2071831"/>
            <a:ext cx="3657855" cy="23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302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6CAC6B-B605-AF6E-CA09-508DC2E1868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024252" y="2384425"/>
            <a:ext cx="3641725" cy="2871788"/>
          </a:xfrm>
        </p:spPr>
        <p:txBody>
          <a:bodyPr lIns="0" rIns="0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800" b="0" dirty="0">
                <a:solidFill>
                  <a:srgbClr val="555759"/>
                </a:solidFill>
              </a:rPr>
              <a:t>The strength of the profession lies in the voice of its teachers.</a:t>
            </a: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1800" b="0" dirty="0">
              <a:solidFill>
                <a:srgbClr val="555759"/>
              </a:solidFill>
            </a:endParaRPr>
          </a:p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800" b="0" dirty="0">
                <a:solidFill>
                  <a:srgbClr val="555759"/>
                </a:solidFill>
              </a:rPr>
              <a:t>Encourage teachers and school leaders in your network to share their experiences and help shape policies that impact their career by completing the Australian Teacher Workforce Survey.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3C476D-E1E6-7451-7A38-41C6803BA74B}"/>
              </a:ext>
            </a:extLst>
          </p:cNvPr>
          <p:cNvSpPr txBox="1">
            <a:spLocks/>
          </p:cNvSpPr>
          <p:nvPr/>
        </p:nvSpPr>
        <p:spPr>
          <a:xfrm>
            <a:off x="7024252" y="1522017"/>
            <a:ext cx="4765145" cy="599090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 sz="3600" b="1"/>
              <a:t>How you can help</a:t>
            </a:r>
          </a:p>
        </p:txBody>
      </p:sp>
    </p:spTree>
    <p:extLst>
      <p:ext uri="{BB962C8B-B14F-4D97-AF65-F5344CB8AC3E}">
        <p14:creationId xmlns:p14="http://schemas.microsoft.com/office/powerpoint/2010/main" val="2132556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CCF077DD-4007-5576-9B77-DAC076BF908A}"/>
              </a:ext>
            </a:extLst>
          </p:cNvPr>
          <p:cNvSpPr txBox="1">
            <a:spLocks/>
          </p:cNvSpPr>
          <p:nvPr/>
        </p:nvSpPr>
        <p:spPr>
          <a:xfrm>
            <a:off x="7398676" y="2053832"/>
            <a:ext cx="4707467" cy="171994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AU" sz="3200" dirty="0">
                <a:solidFill>
                  <a:schemeClr val="bg1"/>
                </a:solidFill>
              </a:rPr>
              <a:t>Stronger data today builds a stronger profession tomorrow</a:t>
            </a:r>
            <a:endParaRPr lang="en-AU" sz="32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BEBD7AF7-8148-F228-8EF1-89EE06462926}"/>
              </a:ext>
            </a:extLst>
          </p:cNvPr>
          <p:cNvSpPr txBox="1">
            <a:spLocks/>
          </p:cNvSpPr>
          <p:nvPr/>
        </p:nvSpPr>
        <p:spPr>
          <a:xfrm>
            <a:off x="7398676" y="3795244"/>
            <a:ext cx="3928735" cy="101376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480"/>
              </a:spcBef>
            </a:pPr>
            <a:r>
              <a:rPr lang="en-AU" sz="2000" b="0" dirty="0">
                <a:solidFill>
                  <a:schemeClr val="bg1"/>
                </a:solidFill>
              </a:rPr>
              <a:t>Head to AITSL’s </a:t>
            </a:r>
            <a:r>
              <a:rPr lang="en-AU" sz="2000" b="0" i="1" dirty="0">
                <a:solidFill>
                  <a:schemeClr val="bg1"/>
                </a:solidFill>
              </a:rPr>
              <a:t>Promote the Survey</a:t>
            </a:r>
            <a:r>
              <a:rPr lang="en-AU" sz="2000" b="0" dirty="0">
                <a:solidFill>
                  <a:schemeClr val="bg1"/>
                </a:solidFill>
              </a:rPr>
              <a:t> resources page for assets to help you champion the survey.</a:t>
            </a:r>
          </a:p>
        </p:txBody>
      </p:sp>
    </p:spTree>
    <p:extLst>
      <p:ext uri="{BB962C8B-B14F-4D97-AF65-F5344CB8AC3E}">
        <p14:creationId xmlns:p14="http://schemas.microsoft.com/office/powerpoint/2010/main" val="1532130880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 with photos on left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194938C2-E875-40EC-90DD-B21CDF29918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Slides without photos</Template>
  <TotalTime>0</TotalTime>
  <Words>1032</Words>
  <Application>Microsoft Office PowerPoint</Application>
  <PresentationFormat>Widescreen</PresentationFormat>
  <Paragraphs>106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Aptos</vt:lpstr>
      <vt:lpstr>Arial</vt:lpstr>
      <vt:lpstr>Arial Black</vt:lpstr>
      <vt:lpstr>Arial,Sans-Serif</vt:lpstr>
      <vt:lpstr>Slides with photos on left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2026-07-15T07:55:11Z</dcterms:created>
  <dcterms:modified xsi:type="dcterms:W3CDTF">2026-07-15T07:58:10Z</dcterms:modified>
</cp:coreProperties>
</file>