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6" r:id="rId5"/>
    <p:sldMasterId id="2147483667" r:id="rId6"/>
    <p:sldMasterId id="2147483686" r:id="rId7"/>
  </p:sldMasterIdLst>
  <p:notesMasterIdLst>
    <p:notesMasterId r:id="rId14"/>
  </p:notesMasterIdLst>
  <p:sldIdLst>
    <p:sldId id="637" r:id="rId8"/>
    <p:sldId id="611" r:id="rId9"/>
    <p:sldId id="640" r:id="rId10"/>
    <p:sldId id="643" r:id="rId11"/>
    <p:sldId id="622" r:id="rId12"/>
    <p:sldId id="64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3FF8F0D-8F73-A799-0BEA-EFAACC3AD433}" name="Gem Mejer" initials="GM" userId="S::gmejer@keepleft.com.au::90d61712-e83a-4eb4-abf9-e85e99782efd" providerId="AD"/>
  <p188:author id="{5559E436-1EC8-462C-FD89-A5DE21BE6380}" name="Dr. Gillian Clark" initials="GC" userId="S::Gillian.Clark@aitsl.edu.au::8392cbd8-dddd-476b-9c5f-997d736d6be5" providerId="AD"/>
  <p188:author id="{B7902347-D170-1CD0-EA56-F157BA27FF3A}" name="Dr Susan-Marie Harding" initials="SH" userId="S::Susan-Marie.Harding@aitsl.edu.au::88f390e2-2c3a-4947-b0c1-9b00e7ad9fe5" providerId="AD"/>
  <p188:author id="{2E3FD270-BA58-DBB9-FA36-58B872A1DD9E}" name="Annabelle Sheridan" initials="AS" userId="S::asheridan@keepleft.com.au::b7a4f356-8856-4b90-b0e4-a54aa9e2e038" providerId="AD"/>
  <p188:author id="{75E595BA-3B84-98AF-CDD0-98CB25738BC7}" name="Alex Allan" initials="AA" userId="S::alex.allan@aitsl.edu.au::0c187a62-cb76-4392-a4df-4171f6043da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600"/>
    <a:srgbClr val="F0783C"/>
    <a:srgbClr val="FF8300"/>
    <a:srgbClr val="0091B3"/>
    <a:srgbClr val="555759"/>
    <a:srgbClr val="83BC00"/>
    <a:srgbClr val="00BCB4"/>
    <a:srgbClr val="B6BD01"/>
    <a:srgbClr val="ECECEC"/>
    <a:srgbClr val="EDED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33"/>
    <p:restoredTop sz="83051" autoAdjust="0"/>
  </p:normalViewPr>
  <p:slideViewPr>
    <p:cSldViewPr snapToGrid="0">
      <p:cViewPr varScale="1">
        <p:scale>
          <a:sx n="66" d="100"/>
          <a:sy n="66" d="100"/>
        </p:scale>
        <p:origin x="98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svg"/><Relationship Id="rId1" Type="http://schemas.openxmlformats.org/officeDocument/2006/relationships/image" Target="../media/image39.png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10" Type="http://schemas.openxmlformats.org/officeDocument/2006/relationships/image" Target="../media/image48.svg"/><Relationship Id="rId4" Type="http://schemas.openxmlformats.org/officeDocument/2006/relationships/image" Target="../media/image42.svg"/><Relationship Id="rId9" Type="http://schemas.openxmlformats.org/officeDocument/2006/relationships/image" Target="../media/image47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svg"/><Relationship Id="rId1" Type="http://schemas.openxmlformats.org/officeDocument/2006/relationships/image" Target="../media/image39.png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10" Type="http://schemas.openxmlformats.org/officeDocument/2006/relationships/image" Target="../media/image48.svg"/><Relationship Id="rId4" Type="http://schemas.openxmlformats.org/officeDocument/2006/relationships/image" Target="../media/image42.svg"/><Relationship Id="rId9" Type="http://schemas.openxmlformats.org/officeDocument/2006/relationships/image" Target="../media/image4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3C07C3-C2C0-4FF4-8D1E-A59F8568EBA7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E9AA1D47-5D96-4F9F-89AC-AA94C9D4B695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Answers to national and local workforce questions</a:t>
          </a:r>
        </a:p>
      </dgm:t>
    </dgm:pt>
    <dgm:pt modelId="{2C10C59A-A927-4507-B878-F216F4121825}" type="parTrans" cxnId="{D59C02E7-AF2D-42B2-99A3-B3AFE0AB4E22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C58673A0-C3B5-416B-9E66-8E4A80B37760}" type="sibTrans" cxnId="{D59C02E7-AF2D-42B2-99A3-B3AFE0AB4E22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1774BD37-021F-4292-8A92-35065899FE29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Responses to policy changes</a:t>
          </a:r>
        </a:p>
      </dgm:t>
    </dgm:pt>
    <dgm:pt modelId="{4CAE1BCD-C864-4A31-AE41-E67617A26EE9}" type="parTrans" cxnId="{A0511ED9-F1E4-4FD6-92F0-D9BB4580A08F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9F30123A-3D75-470B-8220-B65B15692A85}" type="sibTrans" cxnId="{A0511ED9-F1E4-4FD6-92F0-D9BB4580A08F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92B05B18-4B2D-4DE2-8F96-8D40E3126842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 life-cycle view of the profession</a:t>
          </a:r>
        </a:p>
      </dgm:t>
    </dgm:pt>
    <dgm:pt modelId="{FF088CEF-E270-460C-B676-4EE8A7A9151C}" type="parTrans" cxnId="{605179C7-A3B2-49AE-A1F0-AD312733E76F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F4BD26D5-2BC7-461E-A197-4EE958FED599}" type="sibTrans" cxnId="{605179C7-A3B2-49AE-A1F0-AD312733E76F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B0D533EA-7695-4335-B7EE-D0224F96D54B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 longitudinal and nationally consistent data set</a:t>
          </a:r>
        </a:p>
      </dgm:t>
    </dgm:pt>
    <dgm:pt modelId="{6FA30014-908C-43AD-89BD-4F0067BA080B}" type="parTrans" cxnId="{1346082C-6650-4385-86B0-8A37997D048D}">
      <dgm:prSet/>
      <dgm:spPr/>
      <dgm:t>
        <a:bodyPr/>
        <a:lstStyle/>
        <a:p>
          <a:endParaRPr lang="en-AU">
            <a:solidFill>
              <a:schemeClr val="bg1"/>
            </a:solidFill>
          </a:endParaRPr>
        </a:p>
      </dgm:t>
    </dgm:pt>
    <dgm:pt modelId="{2C635F10-CB74-49AC-90C7-E830E6ECABF0}" type="sibTrans" cxnId="{1346082C-6650-4385-86B0-8A37997D048D}">
      <dgm:prSet/>
      <dgm:spPr/>
      <dgm:t>
        <a:bodyPr/>
        <a:lstStyle/>
        <a:p>
          <a:endParaRPr lang="en-AU">
            <a:solidFill>
              <a:schemeClr val="bg1"/>
            </a:solidFill>
          </a:endParaRPr>
        </a:p>
      </dgm:t>
    </dgm:pt>
    <dgm:pt modelId="{D9086B61-874C-45A2-9B84-F5A48199171E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Connection of data silos</a:t>
          </a:r>
        </a:p>
      </dgm:t>
    </dgm:pt>
    <dgm:pt modelId="{4D377A41-3CB5-4B0F-826B-D374544FF5DB}" type="parTrans" cxnId="{2DD0F45E-047C-4457-A33F-C67B1F24B38D}">
      <dgm:prSet/>
      <dgm:spPr/>
      <dgm:t>
        <a:bodyPr/>
        <a:lstStyle/>
        <a:p>
          <a:endParaRPr lang="en-AU">
            <a:solidFill>
              <a:schemeClr val="bg1"/>
            </a:solidFill>
          </a:endParaRPr>
        </a:p>
      </dgm:t>
    </dgm:pt>
    <dgm:pt modelId="{7665B9B6-D46A-4D6D-A02A-EF301522EC25}" type="sibTrans" cxnId="{2DD0F45E-047C-4457-A33F-C67B1F24B38D}">
      <dgm:prSet/>
      <dgm:spPr/>
      <dgm:t>
        <a:bodyPr/>
        <a:lstStyle/>
        <a:p>
          <a:endParaRPr lang="en-AU">
            <a:solidFill>
              <a:schemeClr val="bg1"/>
            </a:solidFill>
          </a:endParaRPr>
        </a:p>
      </dgm:t>
    </dgm:pt>
    <dgm:pt modelId="{5FC95AC3-B21D-4D1F-A925-876C697EEF16}" type="pres">
      <dgm:prSet presAssocID="{FC3C07C3-C2C0-4FF4-8D1E-A59F8568EBA7}" presName="root" presStyleCnt="0">
        <dgm:presLayoutVars>
          <dgm:dir/>
          <dgm:resizeHandles val="exact"/>
        </dgm:presLayoutVars>
      </dgm:prSet>
      <dgm:spPr/>
    </dgm:pt>
    <dgm:pt modelId="{F2740F6A-D9EE-4367-A779-2582EB784066}" type="pres">
      <dgm:prSet presAssocID="{B0D533EA-7695-4335-B7EE-D0224F96D54B}" presName="compNode" presStyleCnt="0"/>
      <dgm:spPr/>
    </dgm:pt>
    <dgm:pt modelId="{A22D2024-0E74-4A99-B25C-3F187BA7AD50}" type="pres">
      <dgm:prSet presAssocID="{B0D533EA-7695-4335-B7EE-D0224F96D54B}" presName="bgRect" presStyleLbl="bgShp" presStyleIdx="0" presStyleCnt="5"/>
      <dgm:spPr>
        <a:solidFill>
          <a:schemeClr val="accent6"/>
        </a:solidFill>
        <a:ln>
          <a:noFill/>
        </a:ln>
      </dgm:spPr>
    </dgm:pt>
    <dgm:pt modelId="{FD53910C-1929-497B-932B-283035B78ECF}" type="pres">
      <dgm:prSet presAssocID="{B0D533EA-7695-4335-B7EE-D0224F96D54B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atistics with solid fill"/>
        </a:ext>
      </dgm:extLst>
    </dgm:pt>
    <dgm:pt modelId="{28411621-9291-4E3C-BB9D-53AD6B532FFD}" type="pres">
      <dgm:prSet presAssocID="{B0D533EA-7695-4335-B7EE-D0224F96D54B}" presName="spaceRect" presStyleCnt="0"/>
      <dgm:spPr/>
    </dgm:pt>
    <dgm:pt modelId="{54B07A35-54FB-4E0C-9489-EC2B696C44F5}" type="pres">
      <dgm:prSet presAssocID="{B0D533EA-7695-4335-B7EE-D0224F96D54B}" presName="parTx" presStyleLbl="revTx" presStyleIdx="0" presStyleCnt="5">
        <dgm:presLayoutVars>
          <dgm:chMax val="0"/>
          <dgm:chPref val="0"/>
        </dgm:presLayoutVars>
      </dgm:prSet>
      <dgm:spPr/>
    </dgm:pt>
    <dgm:pt modelId="{A7867CDA-1FFC-4BEB-A3ED-EFD02AD02D7E}" type="pres">
      <dgm:prSet presAssocID="{2C635F10-CB74-49AC-90C7-E830E6ECABF0}" presName="sibTrans" presStyleCnt="0"/>
      <dgm:spPr/>
    </dgm:pt>
    <dgm:pt modelId="{E5FF1169-C897-4315-9394-7493951C1C91}" type="pres">
      <dgm:prSet presAssocID="{D9086B61-874C-45A2-9B84-F5A48199171E}" presName="compNode" presStyleCnt="0"/>
      <dgm:spPr/>
    </dgm:pt>
    <dgm:pt modelId="{B70B55B1-67DB-48CD-9E46-DAC645BE6BB0}" type="pres">
      <dgm:prSet presAssocID="{D9086B61-874C-45A2-9B84-F5A48199171E}" presName="bgRect" presStyleLbl="bgShp" presStyleIdx="1" presStyleCnt="5"/>
      <dgm:spPr>
        <a:solidFill>
          <a:schemeClr val="accent6"/>
        </a:solidFill>
      </dgm:spPr>
    </dgm:pt>
    <dgm:pt modelId="{854BBA08-598C-4A4F-AB16-CDFFF66D03EA}" type="pres">
      <dgm:prSet presAssocID="{D9086B61-874C-45A2-9B84-F5A48199171E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ilo with solid fill"/>
        </a:ext>
      </dgm:extLst>
    </dgm:pt>
    <dgm:pt modelId="{1FF4E3D5-BFC7-449B-9731-35D676CF8415}" type="pres">
      <dgm:prSet presAssocID="{D9086B61-874C-45A2-9B84-F5A48199171E}" presName="spaceRect" presStyleCnt="0"/>
      <dgm:spPr/>
    </dgm:pt>
    <dgm:pt modelId="{8090EAA1-D6BA-4D87-8426-02286E1622AF}" type="pres">
      <dgm:prSet presAssocID="{D9086B61-874C-45A2-9B84-F5A48199171E}" presName="parTx" presStyleLbl="revTx" presStyleIdx="1" presStyleCnt="5">
        <dgm:presLayoutVars>
          <dgm:chMax val="0"/>
          <dgm:chPref val="0"/>
        </dgm:presLayoutVars>
      </dgm:prSet>
      <dgm:spPr/>
    </dgm:pt>
    <dgm:pt modelId="{00E09D65-E078-49ED-8C84-8F257DBAA7E3}" type="pres">
      <dgm:prSet presAssocID="{7665B9B6-D46A-4D6D-A02A-EF301522EC25}" presName="sibTrans" presStyleCnt="0"/>
      <dgm:spPr/>
    </dgm:pt>
    <dgm:pt modelId="{1D17BFEC-BD1D-45A5-ACC3-261778724EA4}" type="pres">
      <dgm:prSet presAssocID="{E9AA1D47-5D96-4F9F-89AC-AA94C9D4B695}" presName="compNode" presStyleCnt="0"/>
      <dgm:spPr/>
    </dgm:pt>
    <dgm:pt modelId="{0DEE6B43-EF5A-4028-BBC4-24F7CC1E2C1A}" type="pres">
      <dgm:prSet presAssocID="{E9AA1D47-5D96-4F9F-89AC-AA94C9D4B695}" presName="bgRect" presStyleLbl="bgShp" presStyleIdx="2" presStyleCnt="5"/>
      <dgm:spPr>
        <a:solidFill>
          <a:schemeClr val="accent6"/>
        </a:solidFill>
        <a:ln>
          <a:noFill/>
        </a:ln>
      </dgm:spPr>
    </dgm:pt>
    <dgm:pt modelId="{180F09FE-6620-4C59-BC3E-D39E5A90B4E2}" type="pres">
      <dgm:prSet presAssocID="{E9AA1D47-5D96-4F9F-89AC-AA94C9D4B695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lp"/>
        </a:ext>
      </dgm:extLst>
    </dgm:pt>
    <dgm:pt modelId="{C8B2F975-B6B8-439D-9840-ED10DA02B2B2}" type="pres">
      <dgm:prSet presAssocID="{E9AA1D47-5D96-4F9F-89AC-AA94C9D4B695}" presName="spaceRect" presStyleCnt="0"/>
      <dgm:spPr/>
    </dgm:pt>
    <dgm:pt modelId="{8D7016DB-9245-43D7-ACA4-B8EBF6C82FDD}" type="pres">
      <dgm:prSet presAssocID="{E9AA1D47-5D96-4F9F-89AC-AA94C9D4B695}" presName="parTx" presStyleLbl="revTx" presStyleIdx="2" presStyleCnt="5">
        <dgm:presLayoutVars>
          <dgm:chMax val="0"/>
          <dgm:chPref val="0"/>
        </dgm:presLayoutVars>
      </dgm:prSet>
      <dgm:spPr/>
    </dgm:pt>
    <dgm:pt modelId="{8EA96074-C252-4BB9-95B6-0397605773E3}" type="pres">
      <dgm:prSet presAssocID="{C58673A0-C3B5-416B-9E66-8E4A80B37760}" presName="sibTrans" presStyleCnt="0"/>
      <dgm:spPr/>
    </dgm:pt>
    <dgm:pt modelId="{244865C4-9104-41E4-870F-DDBC7219A5B6}" type="pres">
      <dgm:prSet presAssocID="{1774BD37-021F-4292-8A92-35065899FE29}" presName="compNode" presStyleCnt="0"/>
      <dgm:spPr/>
    </dgm:pt>
    <dgm:pt modelId="{5226B6FD-63E9-4AF1-A37D-86BF4896750A}" type="pres">
      <dgm:prSet presAssocID="{1774BD37-021F-4292-8A92-35065899FE29}" presName="bgRect" presStyleLbl="bgShp" presStyleIdx="3" presStyleCnt="5"/>
      <dgm:spPr>
        <a:solidFill>
          <a:schemeClr val="accent6"/>
        </a:solidFill>
      </dgm:spPr>
    </dgm:pt>
    <dgm:pt modelId="{F32245D6-7C2D-4CF9-BC41-BFBCDDB5A399}" type="pres">
      <dgm:prSet presAssocID="{1774BD37-021F-4292-8A92-35065899FE29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nk"/>
        </a:ext>
      </dgm:extLst>
    </dgm:pt>
    <dgm:pt modelId="{A3CA6983-290B-4DD7-A9DE-D5F044A60EF1}" type="pres">
      <dgm:prSet presAssocID="{1774BD37-021F-4292-8A92-35065899FE29}" presName="spaceRect" presStyleCnt="0"/>
      <dgm:spPr/>
    </dgm:pt>
    <dgm:pt modelId="{C741C72D-129D-4E40-8177-0079E2604631}" type="pres">
      <dgm:prSet presAssocID="{1774BD37-021F-4292-8A92-35065899FE29}" presName="parTx" presStyleLbl="revTx" presStyleIdx="3" presStyleCnt="5">
        <dgm:presLayoutVars>
          <dgm:chMax val="0"/>
          <dgm:chPref val="0"/>
        </dgm:presLayoutVars>
      </dgm:prSet>
      <dgm:spPr/>
    </dgm:pt>
    <dgm:pt modelId="{1765A093-5A09-4771-992D-E4D831FE8288}" type="pres">
      <dgm:prSet presAssocID="{9F30123A-3D75-470B-8220-B65B15692A85}" presName="sibTrans" presStyleCnt="0"/>
      <dgm:spPr/>
    </dgm:pt>
    <dgm:pt modelId="{865BC20E-9C1F-4F01-B9B1-FBC48A9111DC}" type="pres">
      <dgm:prSet presAssocID="{92B05B18-4B2D-4DE2-8F96-8D40E3126842}" presName="compNode" presStyleCnt="0"/>
      <dgm:spPr/>
    </dgm:pt>
    <dgm:pt modelId="{04D56EC5-7BC3-4F41-BE31-19019DFAC006}" type="pres">
      <dgm:prSet presAssocID="{92B05B18-4B2D-4DE2-8F96-8D40E3126842}" presName="bgRect" presStyleLbl="bgShp" presStyleIdx="4" presStyleCnt="5"/>
      <dgm:spPr>
        <a:solidFill>
          <a:schemeClr val="accent6"/>
        </a:solidFill>
      </dgm:spPr>
    </dgm:pt>
    <dgm:pt modelId="{26C65A36-C33F-43E9-AC47-1FC400E25EAF}" type="pres">
      <dgm:prSet presAssocID="{92B05B18-4B2D-4DE2-8F96-8D40E3126842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ycle with people with solid fill"/>
        </a:ext>
      </dgm:extLst>
    </dgm:pt>
    <dgm:pt modelId="{881D6ED0-2C0E-460F-9A60-5D9B75C0ECDD}" type="pres">
      <dgm:prSet presAssocID="{92B05B18-4B2D-4DE2-8F96-8D40E3126842}" presName="spaceRect" presStyleCnt="0"/>
      <dgm:spPr/>
    </dgm:pt>
    <dgm:pt modelId="{F44788EE-0597-48C5-AD68-9CC6F859DD00}" type="pres">
      <dgm:prSet presAssocID="{92B05B18-4B2D-4DE2-8F96-8D40E3126842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7E19E905-47F4-40AE-9885-5E1AC5B9C212}" type="presOf" srcId="{FC3C07C3-C2C0-4FF4-8D1E-A59F8568EBA7}" destId="{5FC95AC3-B21D-4D1F-A925-876C697EEF16}" srcOrd="0" destOrd="0" presId="urn:microsoft.com/office/officeart/2018/2/layout/IconVerticalSolidList"/>
    <dgm:cxn modelId="{EAC35F1D-0BFB-4887-9485-37ADAF9CAED4}" type="presOf" srcId="{B0D533EA-7695-4335-B7EE-D0224F96D54B}" destId="{54B07A35-54FB-4E0C-9489-EC2B696C44F5}" srcOrd="0" destOrd="0" presId="urn:microsoft.com/office/officeart/2018/2/layout/IconVerticalSolidList"/>
    <dgm:cxn modelId="{A999A921-6066-49FC-B371-B672725DC6C1}" type="presOf" srcId="{E9AA1D47-5D96-4F9F-89AC-AA94C9D4B695}" destId="{8D7016DB-9245-43D7-ACA4-B8EBF6C82FDD}" srcOrd="0" destOrd="0" presId="urn:microsoft.com/office/officeart/2018/2/layout/IconVerticalSolidList"/>
    <dgm:cxn modelId="{1346082C-6650-4385-86B0-8A37997D048D}" srcId="{FC3C07C3-C2C0-4FF4-8D1E-A59F8568EBA7}" destId="{B0D533EA-7695-4335-B7EE-D0224F96D54B}" srcOrd="0" destOrd="0" parTransId="{6FA30014-908C-43AD-89BD-4F0067BA080B}" sibTransId="{2C635F10-CB74-49AC-90C7-E830E6ECABF0}"/>
    <dgm:cxn modelId="{2DD0F45E-047C-4457-A33F-C67B1F24B38D}" srcId="{FC3C07C3-C2C0-4FF4-8D1E-A59F8568EBA7}" destId="{D9086B61-874C-45A2-9B84-F5A48199171E}" srcOrd="1" destOrd="0" parTransId="{4D377A41-3CB5-4B0F-826B-D374544FF5DB}" sibTransId="{7665B9B6-D46A-4D6D-A02A-EF301522EC25}"/>
    <dgm:cxn modelId="{B9B32842-7DE9-4EC2-B8E5-12E0B06EA952}" type="presOf" srcId="{D9086B61-874C-45A2-9B84-F5A48199171E}" destId="{8090EAA1-D6BA-4D87-8426-02286E1622AF}" srcOrd="0" destOrd="0" presId="urn:microsoft.com/office/officeart/2018/2/layout/IconVerticalSolidList"/>
    <dgm:cxn modelId="{605179C7-A3B2-49AE-A1F0-AD312733E76F}" srcId="{FC3C07C3-C2C0-4FF4-8D1E-A59F8568EBA7}" destId="{92B05B18-4B2D-4DE2-8F96-8D40E3126842}" srcOrd="4" destOrd="0" parTransId="{FF088CEF-E270-460C-B676-4EE8A7A9151C}" sibTransId="{F4BD26D5-2BC7-461E-A197-4EE958FED599}"/>
    <dgm:cxn modelId="{A0511ED9-F1E4-4FD6-92F0-D9BB4580A08F}" srcId="{FC3C07C3-C2C0-4FF4-8D1E-A59F8568EBA7}" destId="{1774BD37-021F-4292-8A92-35065899FE29}" srcOrd="3" destOrd="0" parTransId="{4CAE1BCD-C864-4A31-AE41-E67617A26EE9}" sibTransId="{9F30123A-3D75-470B-8220-B65B15692A85}"/>
    <dgm:cxn modelId="{1CBE71DA-198F-402B-A615-F43774DD35C9}" type="presOf" srcId="{1774BD37-021F-4292-8A92-35065899FE29}" destId="{C741C72D-129D-4E40-8177-0079E2604631}" srcOrd="0" destOrd="0" presId="urn:microsoft.com/office/officeart/2018/2/layout/IconVerticalSolidList"/>
    <dgm:cxn modelId="{D59C02E7-AF2D-42B2-99A3-B3AFE0AB4E22}" srcId="{FC3C07C3-C2C0-4FF4-8D1E-A59F8568EBA7}" destId="{E9AA1D47-5D96-4F9F-89AC-AA94C9D4B695}" srcOrd="2" destOrd="0" parTransId="{2C10C59A-A927-4507-B878-F216F4121825}" sibTransId="{C58673A0-C3B5-416B-9E66-8E4A80B37760}"/>
    <dgm:cxn modelId="{37C66FF9-E2B7-4B69-867A-F93C2D691F27}" type="presOf" srcId="{92B05B18-4B2D-4DE2-8F96-8D40E3126842}" destId="{F44788EE-0597-48C5-AD68-9CC6F859DD00}" srcOrd="0" destOrd="0" presId="urn:microsoft.com/office/officeart/2018/2/layout/IconVerticalSolidList"/>
    <dgm:cxn modelId="{86EEE35D-0CA2-40E7-BA78-729587E31AA6}" type="presParOf" srcId="{5FC95AC3-B21D-4D1F-A925-876C697EEF16}" destId="{F2740F6A-D9EE-4367-A779-2582EB784066}" srcOrd="0" destOrd="0" presId="urn:microsoft.com/office/officeart/2018/2/layout/IconVerticalSolidList"/>
    <dgm:cxn modelId="{9F60116E-9C7C-4E41-8970-E4F1C81A69E7}" type="presParOf" srcId="{F2740F6A-D9EE-4367-A779-2582EB784066}" destId="{A22D2024-0E74-4A99-B25C-3F187BA7AD50}" srcOrd="0" destOrd="0" presId="urn:microsoft.com/office/officeart/2018/2/layout/IconVerticalSolidList"/>
    <dgm:cxn modelId="{85656F51-A0DE-44BA-BFB7-B2EFA172B171}" type="presParOf" srcId="{F2740F6A-D9EE-4367-A779-2582EB784066}" destId="{FD53910C-1929-497B-932B-283035B78ECF}" srcOrd="1" destOrd="0" presId="urn:microsoft.com/office/officeart/2018/2/layout/IconVerticalSolidList"/>
    <dgm:cxn modelId="{7FECE8F7-4BB1-4261-AACD-B61BDCA0E816}" type="presParOf" srcId="{F2740F6A-D9EE-4367-A779-2582EB784066}" destId="{28411621-9291-4E3C-BB9D-53AD6B532FFD}" srcOrd="2" destOrd="0" presId="urn:microsoft.com/office/officeart/2018/2/layout/IconVerticalSolidList"/>
    <dgm:cxn modelId="{826716D3-8C7F-4EB7-AE32-F6B547430B21}" type="presParOf" srcId="{F2740F6A-D9EE-4367-A779-2582EB784066}" destId="{54B07A35-54FB-4E0C-9489-EC2B696C44F5}" srcOrd="3" destOrd="0" presId="urn:microsoft.com/office/officeart/2018/2/layout/IconVerticalSolidList"/>
    <dgm:cxn modelId="{CD7D9627-0471-437E-99C7-E76A2F87DEC8}" type="presParOf" srcId="{5FC95AC3-B21D-4D1F-A925-876C697EEF16}" destId="{A7867CDA-1FFC-4BEB-A3ED-EFD02AD02D7E}" srcOrd="1" destOrd="0" presId="urn:microsoft.com/office/officeart/2018/2/layout/IconVerticalSolidList"/>
    <dgm:cxn modelId="{F1DB56CF-54A2-48B6-A4C1-120EF903F5A3}" type="presParOf" srcId="{5FC95AC3-B21D-4D1F-A925-876C697EEF16}" destId="{E5FF1169-C897-4315-9394-7493951C1C91}" srcOrd="2" destOrd="0" presId="urn:microsoft.com/office/officeart/2018/2/layout/IconVerticalSolidList"/>
    <dgm:cxn modelId="{62B1C55E-7A21-4749-8B46-3722DFF5F389}" type="presParOf" srcId="{E5FF1169-C897-4315-9394-7493951C1C91}" destId="{B70B55B1-67DB-48CD-9E46-DAC645BE6BB0}" srcOrd="0" destOrd="0" presId="urn:microsoft.com/office/officeart/2018/2/layout/IconVerticalSolidList"/>
    <dgm:cxn modelId="{09A35C6A-64ED-4132-A517-B14E8A4866B0}" type="presParOf" srcId="{E5FF1169-C897-4315-9394-7493951C1C91}" destId="{854BBA08-598C-4A4F-AB16-CDFFF66D03EA}" srcOrd="1" destOrd="0" presId="urn:microsoft.com/office/officeart/2018/2/layout/IconVerticalSolidList"/>
    <dgm:cxn modelId="{CF34C01B-FC39-4E7B-92F4-1FAB3FD74E25}" type="presParOf" srcId="{E5FF1169-C897-4315-9394-7493951C1C91}" destId="{1FF4E3D5-BFC7-449B-9731-35D676CF8415}" srcOrd="2" destOrd="0" presId="urn:microsoft.com/office/officeart/2018/2/layout/IconVerticalSolidList"/>
    <dgm:cxn modelId="{FAAD7AC6-10DB-4D6A-95E9-13E556677997}" type="presParOf" srcId="{E5FF1169-C897-4315-9394-7493951C1C91}" destId="{8090EAA1-D6BA-4D87-8426-02286E1622AF}" srcOrd="3" destOrd="0" presId="urn:microsoft.com/office/officeart/2018/2/layout/IconVerticalSolidList"/>
    <dgm:cxn modelId="{DBDA3D3A-03BB-4ED4-991B-6B944BE2943F}" type="presParOf" srcId="{5FC95AC3-B21D-4D1F-A925-876C697EEF16}" destId="{00E09D65-E078-49ED-8C84-8F257DBAA7E3}" srcOrd="3" destOrd="0" presId="urn:microsoft.com/office/officeart/2018/2/layout/IconVerticalSolidList"/>
    <dgm:cxn modelId="{ADFB68B0-8C1C-4C65-8B5F-C2278AAE89EC}" type="presParOf" srcId="{5FC95AC3-B21D-4D1F-A925-876C697EEF16}" destId="{1D17BFEC-BD1D-45A5-ACC3-261778724EA4}" srcOrd="4" destOrd="0" presId="urn:microsoft.com/office/officeart/2018/2/layout/IconVerticalSolidList"/>
    <dgm:cxn modelId="{9129C706-43F4-4997-A89E-7AC764CDF41D}" type="presParOf" srcId="{1D17BFEC-BD1D-45A5-ACC3-261778724EA4}" destId="{0DEE6B43-EF5A-4028-BBC4-24F7CC1E2C1A}" srcOrd="0" destOrd="0" presId="urn:microsoft.com/office/officeart/2018/2/layout/IconVerticalSolidList"/>
    <dgm:cxn modelId="{22CD64F4-AF0C-4C65-B3B7-14C2B564371F}" type="presParOf" srcId="{1D17BFEC-BD1D-45A5-ACC3-261778724EA4}" destId="{180F09FE-6620-4C59-BC3E-D39E5A90B4E2}" srcOrd="1" destOrd="0" presId="urn:microsoft.com/office/officeart/2018/2/layout/IconVerticalSolidList"/>
    <dgm:cxn modelId="{E602B7B3-F189-4352-8B73-52271B43AC75}" type="presParOf" srcId="{1D17BFEC-BD1D-45A5-ACC3-261778724EA4}" destId="{C8B2F975-B6B8-439D-9840-ED10DA02B2B2}" srcOrd="2" destOrd="0" presId="urn:microsoft.com/office/officeart/2018/2/layout/IconVerticalSolidList"/>
    <dgm:cxn modelId="{DD00A911-0C9C-4587-BF25-A55C09A85FCD}" type="presParOf" srcId="{1D17BFEC-BD1D-45A5-ACC3-261778724EA4}" destId="{8D7016DB-9245-43D7-ACA4-B8EBF6C82FDD}" srcOrd="3" destOrd="0" presId="urn:microsoft.com/office/officeart/2018/2/layout/IconVerticalSolidList"/>
    <dgm:cxn modelId="{675AF64A-3B89-4F7C-9E6C-E5C4B6E380C4}" type="presParOf" srcId="{5FC95AC3-B21D-4D1F-A925-876C697EEF16}" destId="{8EA96074-C252-4BB9-95B6-0397605773E3}" srcOrd="5" destOrd="0" presId="urn:microsoft.com/office/officeart/2018/2/layout/IconVerticalSolidList"/>
    <dgm:cxn modelId="{62EDF3DA-1308-4BCA-82AB-A43A69D92809}" type="presParOf" srcId="{5FC95AC3-B21D-4D1F-A925-876C697EEF16}" destId="{244865C4-9104-41E4-870F-DDBC7219A5B6}" srcOrd="6" destOrd="0" presId="urn:microsoft.com/office/officeart/2018/2/layout/IconVerticalSolidList"/>
    <dgm:cxn modelId="{FBD794EA-A42C-4A2C-8951-1E4F1C12A453}" type="presParOf" srcId="{244865C4-9104-41E4-870F-DDBC7219A5B6}" destId="{5226B6FD-63E9-4AF1-A37D-86BF4896750A}" srcOrd="0" destOrd="0" presId="urn:microsoft.com/office/officeart/2018/2/layout/IconVerticalSolidList"/>
    <dgm:cxn modelId="{030F2D69-D641-47E4-9517-9DC36F4A46DD}" type="presParOf" srcId="{244865C4-9104-41E4-870F-DDBC7219A5B6}" destId="{F32245D6-7C2D-4CF9-BC41-BFBCDDB5A399}" srcOrd="1" destOrd="0" presId="urn:microsoft.com/office/officeart/2018/2/layout/IconVerticalSolidList"/>
    <dgm:cxn modelId="{CFF5D1EB-D70A-4318-B0DF-A43536702AE8}" type="presParOf" srcId="{244865C4-9104-41E4-870F-DDBC7219A5B6}" destId="{A3CA6983-290B-4DD7-A9DE-D5F044A60EF1}" srcOrd="2" destOrd="0" presId="urn:microsoft.com/office/officeart/2018/2/layout/IconVerticalSolidList"/>
    <dgm:cxn modelId="{31E33E69-B785-4433-B39E-7DF088507CA7}" type="presParOf" srcId="{244865C4-9104-41E4-870F-DDBC7219A5B6}" destId="{C741C72D-129D-4E40-8177-0079E2604631}" srcOrd="3" destOrd="0" presId="urn:microsoft.com/office/officeart/2018/2/layout/IconVerticalSolidList"/>
    <dgm:cxn modelId="{AE2E75E0-5EF1-4345-A375-7F6A1C728B1D}" type="presParOf" srcId="{5FC95AC3-B21D-4D1F-A925-876C697EEF16}" destId="{1765A093-5A09-4771-992D-E4D831FE8288}" srcOrd="7" destOrd="0" presId="urn:microsoft.com/office/officeart/2018/2/layout/IconVerticalSolidList"/>
    <dgm:cxn modelId="{28BFE22A-B532-4D8A-BF23-BA422BF36FAE}" type="presParOf" srcId="{5FC95AC3-B21D-4D1F-A925-876C697EEF16}" destId="{865BC20E-9C1F-4F01-B9B1-FBC48A9111DC}" srcOrd="8" destOrd="0" presId="urn:microsoft.com/office/officeart/2018/2/layout/IconVerticalSolidList"/>
    <dgm:cxn modelId="{C12B2A8A-7DF5-4188-84FB-49FC42B30917}" type="presParOf" srcId="{865BC20E-9C1F-4F01-B9B1-FBC48A9111DC}" destId="{04D56EC5-7BC3-4F41-BE31-19019DFAC006}" srcOrd="0" destOrd="0" presId="urn:microsoft.com/office/officeart/2018/2/layout/IconVerticalSolidList"/>
    <dgm:cxn modelId="{FC9733D7-A500-456E-BC78-FCD1F755ED08}" type="presParOf" srcId="{865BC20E-9C1F-4F01-B9B1-FBC48A9111DC}" destId="{26C65A36-C33F-43E9-AC47-1FC400E25EAF}" srcOrd="1" destOrd="0" presId="urn:microsoft.com/office/officeart/2018/2/layout/IconVerticalSolidList"/>
    <dgm:cxn modelId="{EC2DDC0C-7A76-4E9B-A297-D51B8BE209AC}" type="presParOf" srcId="{865BC20E-9C1F-4F01-B9B1-FBC48A9111DC}" destId="{881D6ED0-2C0E-460F-9A60-5D9B75C0ECDD}" srcOrd="2" destOrd="0" presId="urn:microsoft.com/office/officeart/2018/2/layout/IconVerticalSolidList"/>
    <dgm:cxn modelId="{5BA2DC7A-C180-4E39-96A4-7F77FFAE5666}" type="presParOf" srcId="{865BC20E-9C1F-4F01-B9B1-FBC48A9111DC}" destId="{F44788EE-0597-48C5-AD68-9CC6F859DD0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2D2024-0E74-4A99-B25C-3F187BA7AD50}">
      <dsp:nvSpPr>
        <dsp:cNvPr id="0" name=""/>
        <dsp:cNvSpPr/>
      </dsp:nvSpPr>
      <dsp:spPr>
        <a:xfrm>
          <a:off x="0" y="3219"/>
          <a:ext cx="6044299" cy="685768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53910C-1929-497B-932B-283035B78ECF}">
      <dsp:nvSpPr>
        <dsp:cNvPr id="0" name=""/>
        <dsp:cNvSpPr/>
      </dsp:nvSpPr>
      <dsp:spPr>
        <a:xfrm>
          <a:off x="207444" y="157517"/>
          <a:ext cx="377172" cy="37717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B07A35-54FB-4E0C-9489-EC2B696C44F5}">
      <dsp:nvSpPr>
        <dsp:cNvPr id="0" name=""/>
        <dsp:cNvSpPr/>
      </dsp:nvSpPr>
      <dsp:spPr>
        <a:xfrm>
          <a:off x="792062" y="3219"/>
          <a:ext cx="5252236" cy="6857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577" tIns="72577" rIns="72577" bIns="72577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 longitudinal and nationally consistent data set</a:t>
          </a:r>
        </a:p>
      </dsp:txBody>
      <dsp:txXfrm>
        <a:off x="792062" y="3219"/>
        <a:ext cx="5252236" cy="685768"/>
      </dsp:txXfrm>
    </dsp:sp>
    <dsp:sp modelId="{B70B55B1-67DB-48CD-9E46-DAC645BE6BB0}">
      <dsp:nvSpPr>
        <dsp:cNvPr id="0" name=""/>
        <dsp:cNvSpPr/>
      </dsp:nvSpPr>
      <dsp:spPr>
        <a:xfrm>
          <a:off x="0" y="860429"/>
          <a:ext cx="6044299" cy="685768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4BBA08-598C-4A4F-AB16-CDFFF66D03EA}">
      <dsp:nvSpPr>
        <dsp:cNvPr id="0" name=""/>
        <dsp:cNvSpPr/>
      </dsp:nvSpPr>
      <dsp:spPr>
        <a:xfrm>
          <a:off x="207444" y="1014727"/>
          <a:ext cx="377172" cy="37717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90EAA1-D6BA-4D87-8426-02286E1622AF}">
      <dsp:nvSpPr>
        <dsp:cNvPr id="0" name=""/>
        <dsp:cNvSpPr/>
      </dsp:nvSpPr>
      <dsp:spPr>
        <a:xfrm>
          <a:off x="792062" y="860429"/>
          <a:ext cx="5252236" cy="6857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577" tIns="72577" rIns="72577" bIns="72577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Connection of data silos</a:t>
          </a:r>
        </a:p>
      </dsp:txBody>
      <dsp:txXfrm>
        <a:off x="792062" y="860429"/>
        <a:ext cx="5252236" cy="685768"/>
      </dsp:txXfrm>
    </dsp:sp>
    <dsp:sp modelId="{0DEE6B43-EF5A-4028-BBC4-24F7CC1E2C1A}">
      <dsp:nvSpPr>
        <dsp:cNvPr id="0" name=""/>
        <dsp:cNvSpPr/>
      </dsp:nvSpPr>
      <dsp:spPr>
        <a:xfrm>
          <a:off x="0" y="1717639"/>
          <a:ext cx="6044299" cy="685768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0F09FE-6620-4C59-BC3E-D39E5A90B4E2}">
      <dsp:nvSpPr>
        <dsp:cNvPr id="0" name=""/>
        <dsp:cNvSpPr/>
      </dsp:nvSpPr>
      <dsp:spPr>
        <a:xfrm>
          <a:off x="207444" y="1871937"/>
          <a:ext cx="377172" cy="37717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7016DB-9245-43D7-ACA4-B8EBF6C82FDD}">
      <dsp:nvSpPr>
        <dsp:cNvPr id="0" name=""/>
        <dsp:cNvSpPr/>
      </dsp:nvSpPr>
      <dsp:spPr>
        <a:xfrm>
          <a:off x="792062" y="1717639"/>
          <a:ext cx="5252236" cy="6857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577" tIns="72577" rIns="72577" bIns="72577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Answers to national and local workforce questions</a:t>
          </a:r>
        </a:p>
      </dsp:txBody>
      <dsp:txXfrm>
        <a:off x="792062" y="1717639"/>
        <a:ext cx="5252236" cy="685768"/>
      </dsp:txXfrm>
    </dsp:sp>
    <dsp:sp modelId="{5226B6FD-63E9-4AF1-A37D-86BF4896750A}">
      <dsp:nvSpPr>
        <dsp:cNvPr id="0" name=""/>
        <dsp:cNvSpPr/>
      </dsp:nvSpPr>
      <dsp:spPr>
        <a:xfrm>
          <a:off x="0" y="2574850"/>
          <a:ext cx="6044299" cy="685768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2245D6-7C2D-4CF9-BC41-BFBCDDB5A399}">
      <dsp:nvSpPr>
        <dsp:cNvPr id="0" name=""/>
        <dsp:cNvSpPr/>
      </dsp:nvSpPr>
      <dsp:spPr>
        <a:xfrm>
          <a:off x="207444" y="2729147"/>
          <a:ext cx="377172" cy="37717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41C72D-129D-4E40-8177-0079E2604631}">
      <dsp:nvSpPr>
        <dsp:cNvPr id="0" name=""/>
        <dsp:cNvSpPr/>
      </dsp:nvSpPr>
      <dsp:spPr>
        <a:xfrm>
          <a:off x="792062" y="2574850"/>
          <a:ext cx="5252236" cy="6857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577" tIns="72577" rIns="72577" bIns="72577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Responses to policy changes</a:t>
          </a:r>
        </a:p>
      </dsp:txBody>
      <dsp:txXfrm>
        <a:off x="792062" y="2574850"/>
        <a:ext cx="5252236" cy="685768"/>
      </dsp:txXfrm>
    </dsp:sp>
    <dsp:sp modelId="{04D56EC5-7BC3-4F41-BE31-19019DFAC006}">
      <dsp:nvSpPr>
        <dsp:cNvPr id="0" name=""/>
        <dsp:cNvSpPr/>
      </dsp:nvSpPr>
      <dsp:spPr>
        <a:xfrm>
          <a:off x="0" y="3432060"/>
          <a:ext cx="6044299" cy="685768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C65A36-C33F-43E9-AC47-1FC400E25EAF}">
      <dsp:nvSpPr>
        <dsp:cNvPr id="0" name=""/>
        <dsp:cNvSpPr/>
      </dsp:nvSpPr>
      <dsp:spPr>
        <a:xfrm>
          <a:off x="207444" y="3586358"/>
          <a:ext cx="377172" cy="37717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4788EE-0597-48C5-AD68-9CC6F859DD00}">
      <dsp:nvSpPr>
        <dsp:cNvPr id="0" name=""/>
        <dsp:cNvSpPr/>
      </dsp:nvSpPr>
      <dsp:spPr>
        <a:xfrm>
          <a:off x="792062" y="3432060"/>
          <a:ext cx="5252236" cy="6857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577" tIns="72577" rIns="72577" bIns="72577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 life-cycle view of the profession</a:t>
          </a:r>
        </a:p>
      </dsp:txBody>
      <dsp:txXfrm>
        <a:off x="792062" y="3432060"/>
        <a:ext cx="5252236" cy="6857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CF455-CA13-7F48-A607-21489851F9AA}" type="datetimeFigureOut">
              <a:rPr lang="en-AU" smtClean="0"/>
              <a:t>11/08/2025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F97C75-B295-684D-ADF8-199C315D3F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5483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Welcome and thank you for the opportunity to speak about something that directly affects all of us.</a:t>
            </a:r>
          </a:p>
          <a:p>
            <a:endParaRPr lang="en-AU" dirty="0"/>
          </a:p>
          <a:p>
            <a:r>
              <a:rPr lang="en-AU" dirty="0"/>
              <a:t>The Australian Teacher Workforce Survey takes just 10 minutes – but its impact lasts much longer.</a:t>
            </a:r>
          </a:p>
          <a:p>
            <a:endParaRPr lang="en-AU" dirty="0"/>
          </a:p>
          <a:p>
            <a:r>
              <a:rPr lang="en-AU" dirty="0"/>
              <a:t>It gives teachers and school leaders a direct voice in shaping national education policy.</a:t>
            </a:r>
          </a:p>
          <a:p>
            <a:endParaRPr lang="en-AU" dirty="0"/>
          </a:p>
          <a:p>
            <a:r>
              <a:rPr lang="en-AU" dirty="0"/>
              <a:t>Participation helps build a clearer picture of the realities in classrooms today.</a:t>
            </a:r>
          </a:p>
          <a:p>
            <a:endParaRPr lang="en-AU" dirty="0"/>
          </a:p>
          <a:p>
            <a:r>
              <a:rPr lang="en-AU" dirty="0"/>
              <a:t>We’ll explore what it is, why it matters, and how you can take part.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F97C75-B295-684D-ADF8-199C315D3FD2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66845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This national survey gathers insights from teachers and leaders across Australia.</a:t>
            </a:r>
          </a:p>
          <a:p>
            <a:endParaRPr lang="en-AU" dirty="0"/>
          </a:p>
          <a:p>
            <a:r>
              <a:rPr lang="en-AU" dirty="0"/>
              <a:t>It captures real experiences to build an evidence-informed view of the profession.</a:t>
            </a:r>
          </a:p>
          <a:p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survey captures a picture of data points such as:</a:t>
            </a:r>
            <a:endParaRPr lang="en-AU" sz="1200" b="0" i="0" kern="1200" dirty="0">
              <a:solidFill>
                <a:schemeClr val="tx1"/>
              </a:solidFill>
              <a:effectLst/>
              <a:latin typeface="+mn-lt"/>
            </a:endParaRP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your wellbeing and job demands</a:t>
            </a:r>
            <a:endParaRPr lang="en-AU" sz="1200" b="0" i="0" kern="1200" dirty="0">
              <a:solidFill>
                <a:schemeClr val="tx1"/>
              </a:solidFill>
              <a:effectLst/>
              <a:latin typeface="+mn-lt"/>
            </a:endParaRP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your hours – the time you spend teaching and preparing to teach</a:t>
            </a:r>
            <a:endParaRPr lang="en-AU" sz="1200" b="0" i="0" kern="1200" dirty="0">
              <a:solidFill>
                <a:schemeClr val="tx1"/>
              </a:solidFill>
              <a:effectLst/>
              <a:latin typeface="+mn-lt"/>
            </a:endParaRP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your career intentions – whether you plan to stay in the profession</a:t>
            </a:r>
            <a:endParaRPr lang="en-AU" sz="1200" b="0" i="0" kern="1200" dirty="0">
              <a:solidFill>
                <a:schemeClr val="tx1"/>
              </a:solidFill>
              <a:effectLst/>
              <a:latin typeface="+mn-lt"/>
            </a:endParaRP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your workforce arrangements – including your contractual arrangements and working hours</a:t>
            </a:r>
            <a:endParaRPr lang="en-AU" sz="1200" b="0" i="0" kern="1200" dirty="0">
              <a:solidFill>
                <a:schemeClr val="tx1"/>
              </a:solidFill>
              <a:effectLst/>
              <a:latin typeface="+mn-lt"/>
            </a:endParaRPr>
          </a:p>
          <a:p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questions combine to help us to build a clear picture of the teaching profession, and how it is evolving from year to year.</a:t>
            </a:r>
            <a:endParaRPr lang="en-AU" sz="1200" b="0" i="0" kern="1200" dirty="0">
              <a:solidFill>
                <a:schemeClr val="tx1"/>
              </a:solidFill>
              <a:effectLst/>
              <a:latin typeface="+mn-lt"/>
            </a:endParaRPr>
          </a:p>
          <a:p>
            <a:endParaRPr lang="en-AU" dirty="0"/>
          </a:p>
          <a:p>
            <a:r>
              <a:rPr lang="en-AU" dirty="0"/>
              <a:t>Data from the survey influences government decisions and long-term workforce planning.</a:t>
            </a:r>
          </a:p>
          <a:p>
            <a:endParaRPr lang="en-AU" dirty="0"/>
          </a:p>
          <a:p>
            <a:r>
              <a:rPr lang="en-AU" dirty="0"/>
              <a:t>It helps identify trends, challenges and opportunities in teaching.</a:t>
            </a:r>
          </a:p>
          <a:p>
            <a:endParaRPr lang="en-AU" dirty="0"/>
          </a:p>
          <a:p>
            <a:r>
              <a:rPr lang="en-AU" dirty="0"/>
              <a:t>The goal? Stronger support for teachers, informed reform, and better outcomes for schools.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F97C75-B295-684D-ADF8-199C315D3FD2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8803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Here is an overview of the types of data we capture during the Survey:</a:t>
            </a:r>
          </a:p>
          <a:p>
            <a:endParaRPr lang="en-AU" dirty="0"/>
          </a:p>
          <a:p>
            <a:r>
              <a:rPr lang="en-AU" dirty="0"/>
              <a:t>1. The teacher workforce are highly experienced, with the majority (66%) having at least 10 years’ experience. Highlighting the experience further, 20% have at least 30 years’ experience.</a:t>
            </a:r>
          </a:p>
          <a:p>
            <a:endParaRPr lang="en-AU" dirty="0"/>
          </a:p>
          <a:p>
            <a:pPr rtl="0" fontAlgn="base"/>
            <a:r>
              <a:rPr lang="en-AU" dirty="0"/>
              <a:t>2. 1 in 3 teachers are uncertain they’ll remain in the profession until retirement. 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39% say they want to leave before retirement. This includes 5% of teachers who report their intention to leave within 1 year </a:t>
            </a:r>
          </a:p>
          <a:p>
            <a:endParaRPr lang="en-AU" dirty="0"/>
          </a:p>
          <a:p>
            <a:pPr lvl="0"/>
            <a:r>
              <a:rPr lang="en-AU" dirty="0"/>
              <a:t>3. 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Most (69%) teachers and leaders are employed on ongoing contracts, with the majority (70%) of those on ongoing or fixed-term contracts employed to work full-time hours. 30% of all teachers work part-time,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higher rates in early childhood and primary settings.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AU" dirty="0"/>
          </a:p>
          <a:p>
            <a:r>
              <a:rPr lang="en-AU" dirty="0"/>
              <a:t>Take a moment – do these findings reflect your experience?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1379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F0184-C431-213D-9424-AABCB98EB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BD5200-E2D3-7968-ADA9-68006F5219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9BA13C-F66E-3A91-0782-3C164C872E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Here is an overview of the types of data captured in the Survey:</a:t>
            </a:r>
          </a:p>
          <a:p>
            <a:endParaRPr lang="en-AU" dirty="0"/>
          </a:p>
          <a:p>
            <a:pPr marL="228600" indent="-228600">
              <a:buAutoNum type="arabicPeriod"/>
            </a:pPr>
            <a:r>
              <a:rPr lang="en-AU" dirty="0"/>
              <a:t>Full-time classroom teachers report working a median of 50 hours per week during school term. </a:t>
            </a:r>
          </a:p>
          <a:p>
            <a:pPr marL="228600" indent="-228600">
              <a:buAutoNum type="arabicPeriod"/>
            </a:pPr>
            <a:endParaRPr lang="en-AU" dirty="0"/>
          </a:p>
          <a:p>
            <a:pPr marL="228600" indent="-228600">
              <a:buAutoNum type="arabicPeriod"/>
            </a:pPr>
            <a:r>
              <a:rPr lang="en-AU" dirty="0"/>
              <a:t>Median weekly hours during school terms has shown a reduction of around 5 hours since 2019. </a:t>
            </a:r>
          </a:p>
          <a:p>
            <a:pPr marL="228600" indent="-228600">
              <a:buAutoNum type="arabicPeriod"/>
            </a:pPr>
            <a:endParaRPr lang="en-AU" dirty="0"/>
          </a:p>
          <a:p>
            <a:pPr marL="228600" indent="-228600">
              <a:buAutoNum type="arabicPeriod"/>
            </a:pPr>
            <a:r>
              <a:rPr lang="en-AU" dirty="0"/>
              <a:t>Around half of the weekly hours are taken up with face-to-face teaching (21 weekly hours for secondary teachers, 25 for primary teachers). </a:t>
            </a:r>
          </a:p>
          <a:p>
            <a:pPr marL="228600" indent="-228600">
              <a:buAutoNum type="arabicPeriod"/>
            </a:pPr>
            <a:endParaRPr lang="en-AU" dirty="0"/>
          </a:p>
          <a:p>
            <a:pPr marL="228600" indent="-228600">
              <a:buAutoNum type="arabicPeriod"/>
            </a:pPr>
            <a:r>
              <a:rPr lang="en-AU" dirty="0"/>
              <a:t>The long working hours for teachers are taken up by a range of other tasks that support teaching, assessment, and engaging with parents/carers and the school community. Two weekly tasks that take substantial time for teachers are administrative duties (on average around 6 hours per week), and planning lessons (around 9 hours per week on average)</a:t>
            </a:r>
          </a:p>
          <a:p>
            <a:pPr marL="228600" indent="-228600">
              <a:buAutoNum type="arabicPeriod"/>
            </a:pPr>
            <a:endParaRPr lang="en-AU" dirty="0"/>
          </a:p>
          <a:p>
            <a:endParaRPr lang="en-AU" dirty="0"/>
          </a:p>
          <a:p>
            <a:r>
              <a:rPr lang="en-AU" dirty="0"/>
              <a:t>Take a moment – do these findings reflect your experience?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003BEB-FF77-B0A9-CBAB-F896F8F8AB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4802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Your insights shape national reports and tools that directly impact your work.</a:t>
            </a:r>
          </a:p>
          <a:p>
            <a:endParaRPr lang="en-AU"/>
          </a:p>
          <a:p>
            <a:r>
              <a:rPr lang="en-AU"/>
              <a:t>The data informs workforce initiatives to improve workload, support, and career development.</a:t>
            </a:r>
          </a:p>
          <a:p>
            <a:endParaRPr lang="en-AU"/>
          </a:p>
          <a:p>
            <a:r>
              <a:rPr lang="en-AU"/>
              <a:t>Every voice matters – from early career to senior leadership.</a:t>
            </a:r>
          </a:p>
          <a:p>
            <a:endParaRPr lang="en-AU"/>
          </a:p>
          <a:p>
            <a:r>
              <a:rPr lang="en-AU"/>
              <a:t>It’s anonymous and secure – your privacy is protected.</a:t>
            </a:r>
          </a:p>
          <a:p>
            <a:endParaRPr lang="en-AU"/>
          </a:p>
          <a:p>
            <a:r>
              <a:rPr lang="en-AU"/>
              <a:t>Real change starts when teachers share what’s really happening on the ground.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F97C75-B295-684D-ADF8-199C315D3FD2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1288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C0A078-9976-CE6A-90A9-03885E015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68B370-FB8A-0319-0BD9-18F7D35453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DA54B2-8E92-D0CA-F025-E4C09D8B6D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0" dirty="0"/>
              <a:t>Stronger data today builds a stronger profession tomorrow</a:t>
            </a:r>
          </a:p>
          <a:p>
            <a:endParaRPr lang="en-AU" b="0" dirty="0"/>
          </a:p>
          <a:p>
            <a:r>
              <a:rPr lang="en-AU" dirty="0"/>
              <a:t>Watch your inbox – your unique survey link will come via your Teacher Regulatory Authority.</a:t>
            </a:r>
          </a:p>
          <a:p>
            <a:endParaRPr lang="en-AU" dirty="0"/>
          </a:p>
          <a:p>
            <a:r>
              <a:rPr lang="en-AU" dirty="0"/>
              <a:t>Encourage your colleagues to take part – participation matters at every level.</a:t>
            </a:r>
          </a:p>
          <a:p>
            <a:endParaRPr lang="en-AU" dirty="0"/>
          </a:p>
          <a:p>
            <a:r>
              <a:rPr lang="en-AU" dirty="0"/>
              <a:t>Leaders – you’re in a powerful position to advocate for participation.</a:t>
            </a:r>
          </a:p>
          <a:p>
            <a:endParaRPr lang="en-AU" dirty="0"/>
          </a:p>
          <a:p>
            <a:r>
              <a:rPr lang="en-AU" dirty="0"/>
              <a:t>This is a chance to drive change from within the profession.</a:t>
            </a:r>
          </a:p>
          <a:p>
            <a:endParaRPr lang="en-AU" dirty="0"/>
          </a:p>
          <a:p>
            <a:r>
              <a:rPr lang="en-AU" dirty="0"/>
              <a:t>Let’s make sure policy is based on your lived experience – not assumptions.</a:t>
            </a:r>
          </a:p>
          <a:p>
            <a:endParaRPr lang="en-AU" dirty="0"/>
          </a:p>
          <a:p>
            <a:r>
              <a:rPr lang="en-AU" dirty="0"/>
              <a:t>Thank you.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98365E-F10F-B3C5-DE0D-B36803C8D6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F97C75-B295-684D-ADF8-199C315D3FD2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8112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8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2.png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s://www.aitsl.edu.au/research/australian-teacher-workforce-data/atwdreports" TargetMode="External"/><Relationship Id="rId1" Type="http://schemas.openxmlformats.org/officeDocument/2006/relationships/slideMaster" Target="../slideMasters/slideMaster4.xml"/><Relationship Id="rId4" Type="http://schemas.openxmlformats.org/officeDocument/2006/relationships/hyperlink" Target="https://www.publicdomainpictures.net/en/view-image.php?image=241239&amp;picture=coming-soon" TargetMode="Externa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mailto:atwd.secretariat@aitsl.edu.au" TargetMode="External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d text with phot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2120"/>
            <a:ext cx="7805797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4187" y="1528531"/>
            <a:ext cx="7805797" cy="407076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187" y="1069856"/>
            <a:ext cx="7805797" cy="432040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pic>
        <p:nvPicPr>
          <p:cNvPr id="12" name="Picture 11" descr="A person and a child playing with a toy train&#10;&#10;Description automatically generated">
            <a:extLst>
              <a:ext uri="{FF2B5EF4-FFF2-40B4-BE49-F238E27FC236}">
                <a16:creationId xmlns:a16="http://schemas.microsoft.com/office/drawing/2014/main" id="{8F8EE6E2-D74C-EAE1-5907-48E5A6F340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384" y="0"/>
            <a:ext cx="3785616" cy="68580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B7B12E0-95B0-5162-39BF-EB3BC595640C}"/>
              </a:ext>
            </a:extLst>
          </p:cNvPr>
          <p:cNvCxnSpPr>
            <a:cxnSpLocks/>
          </p:cNvCxnSpPr>
          <p:nvPr userDrawn="1"/>
        </p:nvCxnSpPr>
        <p:spPr>
          <a:xfrm>
            <a:off x="337351" y="6574566"/>
            <a:ext cx="7952634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2520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finding - photo righ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0259" y="372117"/>
            <a:ext cx="9758571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6327" y="2744612"/>
            <a:ext cx="7960307" cy="291694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0259" y="1069856"/>
            <a:ext cx="7960303" cy="432039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68FB09-884C-70D0-C3CB-DDA6DF68D6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6325" y="1528530"/>
            <a:ext cx="7960307" cy="1189448"/>
          </a:xfrm>
        </p:spPr>
        <p:txBody>
          <a:bodyPr>
            <a:normAutofit/>
          </a:bodyPr>
          <a:lstStyle>
            <a:lvl1pPr marL="0" indent="0">
              <a:buNone/>
              <a:defRPr sz="1700" b="0">
                <a:solidFill>
                  <a:schemeClr val="accent6"/>
                </a:solidFill>
              </a:defRPr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Key finding</a:t>
            </a:r>
          </a:p>
        </p:txBody>
      </p:sp>
      <p:pic>
        <p:nvPicPr>
          <p:cNvPr id="10" name="Picture 9" descr="A person and children playing with drums&#10;&#10;Description automatically generated">
            <a:extLst>
              <a:ext uri="{FF2B5EF4-FFF2-40B4-BE49-F238E27FC236}">
                <a16:creationId xmlns:a16="http://schemas.microsoft.com/office/drawing/2014/main" id="{4A00557C-1B8A-B59B-FC8E-CE845F0C33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4" t="4630" r="42347" b="27691"/>
          <a:stretch/>
        </p:blipFill>
        <p:spPr>
          <a:xfrm>
            <a:off x="8877293" y="1626467"/>
            <a:ext cx="2557466" cy="255746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83091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47AC9D8-0683-746C-EA86-FE05CB3ED1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9" t="21950" r="7673" b="19889"/>
          <a:stretch>
            <a:fillRect/>
          </a:stretch>
        </p:blipFill>
        <p:spPr>
          <a:xfrm>
            <a:off x="-254" y="0"/>
            <a:ext cx="12191491" cy="5684486"/>
          </a:xfrm>
          <a:prstGeom prst="rect">
            <a:avLst/>
          </a:prstGeom>
        </p:spPr>
      </p:pic>
      <p:pic>
        <p:nvPicPr>
          <p:cNvPr id="4" name="Picture 3" descr="A logo with text on it&#10;&#10;AI-generated content may be incorrect.">
            <a:extLst>
              <a:ext uri="{FF2B5EF4-FFF2-40B4-BE49-F238E27FC236}">
                <a16:creationId xmlns:a16="http://schemas.microsoft.com/office/drawing/2014/main" id="{1B85EFC7-887D-CBAB-5AF4-DEBDEF0FF1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1069" y="5847679"/>
            <a:ext cx="1645920" cy="781812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B492C3C-7B26-E5B5-0221-76607EEC76EE}"/>
              </a:ext>
            </a:extLst>
          </p:cNvPr>
          <p:cNvCxnSpPr/>
          <p:nvPr userDrawn="1"/>
        </p:nvCxnSpPr>
        <p:spPr>
          <a:xfrm>
            <a:off x="352082" y="6600673"/>
            <a:ext cx="11502000" cy="0"/>
          </a:xfrm>
          <a:prstGeom prst="line">
            <a:avLst/>
          </a:prstGeom>
          <a:ln w="6350">
            <a:solidFill>
              <a:srgbClr val="B7D5D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colorful rainbow with white and green squares&#10;&#10;AI-generated content may be incorrect.">
            <a:extLst>
              <a:ext uri="{FF2B5EF4-FFF2-40B4-BE49-F238E27FC236}">
                <a16:creationId xmlns:a16="http://schemas.microsoft.com/office/drawing/2014/main" id="{2D39C73C-82B4-E4A4-48D2-1FF1ADC5AE2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85448">
            <a:off x="-1034456" y="274317"/>
            <a:ext cx="4519696" cy="2679462"/>
          </a:xfrm>
          <a:prstGeom prst="rect">
            <a:avLst/>
          </a:prstGeom>
        </p:spPr>
      </p:pic>
      <p:pic>
        <p:nvPicPr>
          <p:cNvPr id="7" name="Picture 6" descr="A group of people sitting at a table&#10;&#10;AI-generated content may be incorrect.">
            <a:extLst>
              <a:ext uri="{FF2B5EF4-FFF2-40B4-BE49-F238E27FC236}">
                <a16:creationId xmlns:a16="http://schemas.microsoft.com/office/drawing/2014/main" id="{6224FBB4-3A29-A0C4-74B0-5829543ACA6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8" t="22947" r="9428" b="28620"/>
          <a:stretch>
            <a:fillRect/>
          </a:stretch>
        </p:blipFill>
        <p:spPr>
          <a:xfrm>
            <a:off x="127162" y="99092"/>
            <a:ext cx="11812846" cy="473017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F4ACA24-374D-0973-C2D4-6FA8A102D6C0}"/>
              </a:ext>
            </a:extLst>
          </p:cNvPr>
          <p:cNvSpPr/>
          <p:nvPr userDrawn="1"/>
        </p:nvSpPr>
        <p:spPr>
          <a:xfrm>
            <a:off x="0" y="2315182"/>
            <a:ext cx="12177074" cy="3369304"/>
          </a:xfrm>
          <a:prstGeom prst="rect">
            <a:avLst/>
          </a:prstGeom>
          <a:gradFill>
            <a:gsLst>
              <a:gs pos="0">
                <a:schemeClr val="bg1">
                  <a:lumMod val="0"/>
                  <a:alpha val="0"/>
                </a:schemeClr>
              </a:gs>
              <a:gs pos="77000">
                <a:schemeClr val="tx1">
                  <a:alpha val="67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blue and green rectangles&#10;&#10;AI-generated content may be incorrect.">
            <a:extLst>
              <a:ext uri="{FF2B5EF4-FFF2-40B4-BE49-F238E27FC236}">
                <a16:creationId xmlns:a16="http://schemas.microsoft.com/office/drawing/2014/main" id="{B9D65CC4-59B4-1B37-C89A-8B0C73C66A0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55691" flipV="1">
            <a:off x="9623237" y="2466438"/>
            <a:ext cx="3582835" cy="404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1875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wo women sitting at a table looking at papers&#10;&#10;AI-generated content may be incorrect.">
            <a:extLst>
              <a:ext uri="{FF2B5EF4-FFF2-40B4-BE49-F238E27FC236}">
                <a16:creationId xmlns:a16="http://schemas.microsoft.com/office/drawing/2014/main" id="{F2D4A613-D782-E6CC-5287-E3E3DC04CC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37" r="17027"/>
          <a:stretch>
            <a:fillRect/>
          </a:stretch>
        </p:blipFill>
        <p:spPr>
          <a:xfrm>
            <a:off x="0" y="0"/>
            <a:ext cx="6587259" cy="6858000"/>
          </a:xfrm>
          <a:prstGeom prst="rect">
            <a:avLst/>
          </a:prstGeom>
        </p:spPr>
      </p:pic>
      <p:pic>
        <p:nvPicPr>
          <p:cNvPr id="4" name="Picture 3" descr="A colorful rainbow with white and green squares&#10;&#10;AI-generated content may be incorrect.">
            <a:extLst>
              <a:ext uri="{FF2B5EF4-FFF2-40B4-BE49-F238E27FC236}">
                <a16:creationId xmlns:a16="http://schemas.microsoft.com/office/drawing/2014/main" id="{4E45ED86-9F82-62B5-D3A2-A979335F34C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1274">
            <a:off x="-948617" y="209230"/>
            <a:ext cx="4616301" cy="2736733"/>
          </a:xfrm>
          <a:prstGeom prst="rect">
            <a:avLst/>
          </a:prstGeom>
        </p:spPr>
      </p:pic>
      <p:pic>
        <p:nvPicPr>
          <p:cNvPr id="5" name="Picture 4" descr="Two women sitting at a table&#10;&#10;AI-generated content may be incorrect.">
            <a:extLst>
              <a:ext uri="{FF2B5EF4-FFF2-40B4-BE49-F238E27FC236}">
                <a16:creationId xmlns:a16="http://schemas.microsoft.com/office/drawing/2014/main" id="{CBC14C8D-6BB6-1FA9-DD7C-237EF7AB5A0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3"/>
          <a:stretch>
            <a:fillRect/>
          </a:stretch>
        </p:blipFill>
        <p:spPr>
          <a:xfrm>
            <a:off x="-2059155" y="770964"/>
            <a:ext cx="10384549" cy="6087035"/>
          </a:xfrm>
          <a:prstGeom prst="rect">
            <a:avLst/>
          </a:prstGeom>
        </p:spPr>
      </p:pic>
      <p:pic>
        <p:nvPicPr>
          <p:cNvPr id="6" name="Picture 5" descr="A blue and green rectangles&#10;&#10;AI-generated content may be incorrect.">
            <a:extLst>
              <a:ext uri="{FF2B5EF4-FFF2-40B4-BE49-F238E27FC236}">
                <a16:creationId xmlns:a16="http://schemas.microsoft.com/office/drawing/2014/main" id="{7BC05941-D73F-2278-74FB-0497BF05814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95134">
            <a:off x="3236546" y="4144789"/>
            <a:ext cx="3145462" cy="4554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0065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folder and looking at another person&#10;&#10;AI-generated content may be incorrect.">
            <a:extLst>
              <a:ext uri="{FF2B5EF4-FFF2-40B4-BE49-F238E27FC236}">
                <a16:creationId xmlns:a16="http://schemas.microsoft.com/office/drawing/2014/main" id="{3524B995-E5AC-48E4-1628-550A4DEA31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0" r="22291"/>
          <a:stretch>
            <a:fillRect/>
          </a:stretch>
        </p:blipFill>
        <p:spPr>
          <a:xfrm>
            <a:off x="-1" y="0"/>
            <a:ext cx="6590805" cy="6858000"/>
          </a:xfrm>
          <a:prstGeom prst="rect">
            <a:avLst/>
          </a:prstGeom>
        </p:spPr>
      </p:pic>
      <p:pic>
        <p:nvPicPr>
          <p:cNvPr id="4" name="Picture 3" descr="A blue and green rectangles&#10;&#10;AI-generated content may be incorrect.">
            <a:extLst>
              <a:ext uri="{FF2B5EF4-FFF2-40B4-BE49-F238E27FC236}">
                <a16:creationId xmlns:a16="http://schemas.microsoft.com/office/drawing/2014/main" id="{AF7357D7-2D0F-FF72-9552-8A25BDBE7EC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29295">
            <a:off x="351663" y="-912231"/>
            <a:ext cx="3577013" cy="5178989"/>
          </a:xfrm>
          <a:prstGeom prst="rect">
            <a:avLst/>
          </a:prstGeom>
        </p:spPr>
      </p:pic>
      <p:pic>
        <p:nvPicPr>
          <p:cNvPr id="5" name="Picture 4" descr="A person holding a folder and looking at another person&#10;&#10;AI-generated content may be incorrect.">
            <a:extLst>
              <a:ext uri="{FF2B5EF4-FFF2-40B4-BE49-F238E27FC236}">
                <a16:creationId xmlns:a16="http://schemas.microsoft.com/office/drawing/2014/main" id="{FDE5E78A-8EA3-3025-3D00-9C0F3037057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0" r="22096"/>
          <a:stretch>
            <a:fillRect/>
          </a:stretch>
        </p:blipFill>
        <p:spPr>
          <a:xfrm>
            <a:off x="487338" y="0"/>
            <a:ext cx="61034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6455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and person standing outside&#10;&#10;AI-generated content may be incorrect.">
            <a:extLst>
              <a:ext uri="{FF2B5EF4-FFF2-40B4-BE49-F238E27FC236}">
                <a16:creationId xmlns:a16="http://schemas.microsoft.com/office/drawing/2014/main" id="{9957C51E-7CD1-8528-14C1-4C93FE7A6D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4" r="27090"/>
          <a:stretch>
            <a:fillRect/>
          </a:stretch>
        </p:blipFill>
        <p:spPr>
          <a:xfrm>
            <a:off x="0" y="1"/>
            <a:ext cx="4985659" cy="6857999"/>
          </a:xfrm>
          <a:prstGeom prst="rect">
            <a:avLst/>
          </a:prstGeom>
        </p:spPr>
      </p:pic>
      <p:pic>
        <p:nvPicPr>
          <p:cNvPr id="6" name="Picture 5" descr="A colorful rainbow with white and green squares&#10;&#10;AI-generated content may be incorrect.">
            <a:extLst>
              <a:ext uri="{FF2B5EF4-FFF2-40B4-BE49-F238E27FC236}">
                <a16:creationId xmlns:a16="http://schemas.microsoft.com/office/drawing/2014/main" id="{FFF1724A-08C7-F533-5E3E-6E6D4E92FF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73671">
            <a:off x="-1259363" y="965024"/>
            <a:ext cx="5016659" cy="2974082"/>
          </a:xfrm>
          <a:prstGeom prst="rect">
            <a:avLst/>
          </a:prstGeom>
        </p:spPr>
      </p:pic>
      <p:pic>
        <p:nvPicPr>
          <p:cNvPr id="7" name="Picture 6" descr="A person and person smiling&#10;&#10;AI-generated content may be incorrect.">
            <a:extLst>
              <a:ext uri="{FF2B5EF4-FFF2-40B4-BE49-F238E27FC236}">
                <a16:creationId xmlns:a16="http://schemas.microsoft.com/office/drawing/2014/main" id="{D1A7BB14-79F7-36B7-9EA3-48A0FD326B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11"/>
          <a:stretch>
            <a:fillRect/>
          </a:stretch>
        </p:blipFill>
        <p:spPr>
          <a:xfrm>
            <a:off x="-5443" y="2133600"/>
            <a:ext cx="4985468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8483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urpos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4237" y="372119"/>
            <a:ext cx="5684593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54746" y="1555165"/>
            <a:ext cx="6762541" cy="2845058"/>
          </a:xfrm>
        </p:spPr>
        <p:txBody>
          <a:bodyPr/>
          <a:lstStyle>
            <a:lvl1pPr marL="0" indent="0">
              <a:buNone/>
              <a:defRPr/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4747" y="1069855"/>
            <a:ext cx="6762540" cy="458675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11072FC-CE7E-0B08-1893-D566801B59C7}"/>
              </a:ext>
            </a:extLst>
          </p:cNvPr>
          <p:cNvCxnSpPr>
            <a:cxnSpLocks/>
          </p:cNvCxnSpPr>
          <p:nvPr userDrawn="1"/>
        </p:nvCxnSpPr>
        <p:spPr>
          <a:xfrm>
            <a:off x="4399472" y="6574566"/>
            <a:ext cx="7475935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18343B8-A1AA-2B2F-608F-F25A90CA3B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238" y="4675516"/>
            <a:ext cx="6762540" cy="845387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Caption</a:t>
            </a:r>
          </a:p>
        </p:txBody>
      </p:sp>
      <p:pic>
        <p:nvPicPr>
          <p:cNvPr id="18" name="Picture 17" descr="A person and a child looking at a book&#10;&#10;Description automatically generated">
            <a:extLst>
              <a:ext uri="{FF2B5EF4-FFF2-40B4-BE49-F238E27FC236}">
                <a16:creationId xmlns:a16="http://schemas.microsoft.com/office/drawing/2014/main" id="{3D0EE9B0-585E-3F85-9C03-D8D9D4CC5D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854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0550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urpos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4237" y="372119"/>
            <a:ext cx="5684593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54746" y="1555165"/>
            <a:ext cx="6762541" cy="2845055"/>
          </a:xfrm>
        </p:spPr>
        <p:txBody>
          <a:bodyPr/>
          <a:lstStyle>
            <a:lvl1pPr marL="0" indent="0">
              <a:buNone/>
              <a:defRPr/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4747" y="1069855"/>
            <a:ext cx="6762540" cy="458675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11072FC-CE7E-0B08-1893-D566801B59C7}"/>
              </a:ext>
            </a:extLst>
          </p:cNvPr>
          <p:cNvCxnSpPr>
            <a:cxnSpLocks/>
          </p:cNvCxnSpPr>
          <p:nvPr userDrawn="1"/>
        </p:nvCxnSpPr>
        <p:spPr>
          <a:xfrm>
            <a:off x="4399472" y="6574566"/>
            <a:ext cx="7475935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18343B8-A1AA-2B2F-608F-F25A90CA3B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238" y="4675516"/>
            <a:ext cx="6762540" cy="845387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Caption</a:t>
            </a:r>
          </a:p>
        </p:txBody>
      </p:sp>
      <p:pic>
        <p:nvPicPr>
          <p:cNvPr id="10" name="Picture 9" descr="A person and person looking at a paper&#10;&#10;Description automatically generated">
            <a:extLst>
              <a:ext uri="{FF2B5EF4-FFF2-40B4-BE49-F238E27FC236}">
                <a16:creationId xmlns:a16="http://schemas.microsoft.com/office/drawing/2014/main" id="{76121317-251A-13E8-6D95-EAE2225047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862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0509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ultipurpos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4237" y="372119"/>
            <a:ext cx="5684593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54746" y="1555165"/>
            <a:ext cx="6762541" cy="2845055"/>
          </a:xfrm>
        </p:spPr>
        <p:txBody>
          <a:bodyPr/>
          <a:lstStyle>
            <a:lvl1pPr marL="0" indent="0">
              <a:buNone/>
              <a:defRPr/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4747" y="1069855"/>
            <a:ext cx="6762540" cy="458675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11072FC-CE7E-0B08-1893-D566801B59C7}"/>
              </a:ext>
            </a:extLst>
          </p:cNvPr>
          <p:cNvCxnSpPr>
            <a:cxnSpLocks/>
          </p:cNvCxnSpPr>
          <p:nvPr userDrawn="1"/>
        </p:nvCxnSpPr>
        <p:spPr>
          <a:xfrm>
            <a:off x="4399472" y="6574566"/>
            <a:ext cx="7475935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18343B8-A1AA-2B2F-608F-F25A90CA3B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238" y="4675516"/>
            <a:ext cx="6762540" cy="845387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Caption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73ECDD-58A8-0864-F3F1-41B5082175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42854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8939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urpos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4237" y="372119"/>
            <a:ext cx="5684593" cy="52387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54746" y="1555165"/>
            <a:ext cx="6762541" cy="2845058"/>
          </a:xfrm>
        </p:spPr>
        <p:txBody>
          <a:bodyPr/>
          <a:lstStyle>
            <a:lvl1pPr marL="0" indent="0">
              <a:buNone/>
              <a:defRPr/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4747" y="1069855"/>
            <a:ext cx="6762540" cy="458675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11072FC-CE7E-0B08-1893-D566801B59C7}"/>
              </a:ext>
            </a:extLst>
          </p:cNvPr>
          <p:cNvCxnSpPr>
            <a:cxnSpLocks/>
          </p:cNvCxnSpPr>
          <p:nvPr userDrawn="1"/>
        </p:nvCxnSpPr>
        <p:spPr>
          <a:xfrm>
            <a:off x="4399472" y="6574566"/>
            <a:ext cx="7475935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18343B8-A1AA-2B2F-608F-F25A90CA3B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238" y="4675516"/>
            <a:ext cx="6762540" cy="845387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Caption</a:t>
            </a:r>
          </a:p>
        </p:txBody>
      </p:sp>
      <p:pic>
        <p:nvPicPr>
          <p:cNvPr id="7" name="Picture 6" descr="A person and children sitting at a table&#10;&#10;Description automatically generated">
            <a:extLst>
              <a:ext uri="{FF2B5EF4-FFF2-40B4-BE49-F238E27FC236}">
                <a16:creationId xmlns:a16="http://schemas.microsoft.com/office/drawing/2014/main" id="{AB68CE91-9864-04E9-31C0-BEFF2F8D7F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85488" cy="6858000"/>
          </a:xfrm>
          <a:prstGeom prst="rect">
            <a:avLst/>
          </a:prstGeom>
        </p:spPr>
      </p:pic>
      <p:pic>
        <p:nvPicPr>
          <p:cNvPr id="10" name="Picture 9" descr="A person standing next to a child&#10;&#10;Description automatically generated">
            <a:extLst>
              <a:ext uri="{FF2B5EF4-FFF2-40B4-BE49-F238E27FC236}">
                <a16:creationId xmlns:a16="http://schemas.microsoft.com/office/drawing/2014/main" id="{F75B7079-1F5D-06E8-4B21-DD94C5663E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24" r="27516"/>
          <a:stretch/>
        </p:blipFill>
        <p:spPr>
          <a:xfrm>
            <a:off x="-1" y="0"/>
            <a:ext cx="42854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4541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urpos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11072FC-CE7E-0B08-1893-D566801B59C7}"/>
              </a:ext>
            </a:extLst>
          </p:cNvPr>
          <p:cNvCxnSpPr>
            <a:cxnSpLocks/>
          </p:cNvCxnSpPr>
          <p:nvPr userDrawn="1"/>
        </p:nvCxnSpPr>
        <p:spPr>
          <a:xfrm>
            <a:off x="6650966" y="6574566"/>
            <a:ext cx="5224441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18343B8-A1AA-2B2F-608F-F25A90CA3B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14867" y="1742539"/>
            <a:ext cx="5060539" cy="2872587"/>
          </a:xfrm>
        </p:spPr>
        <p:txBody>
          <a:bodyPr/>
          <a:lstStyle>
            <a:lvl1pPr marL="0" indent="0" algn="l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Text</a:t>
            </a:r>
          </a:p>
        </p:txBody>
      </p:sp>
      <p:pic>
        <p:nvPicPr>
          <p:cNvPr id="7" name="Picture 6" descr="A person and a child sitting at a table&#10;&#10;Description automatically generated">
            <a:extLst>
              <a:ext uri="{FF2B5EF4-FFF2-40B4-BE49-F238E27FC236}">
                <a16:creationId xmlns:a16="http://schemas.microsoft.com/office/drawing/2014/main" id="{B5ACBFB6-C1D5-B933-A9D7-56F030B5B4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65410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417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d text with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1475"/>
            <a:ext cx="7805797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4187" y="1528531"/>
            <a:ext cx="7805797" cy="407076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187" y="1069856"/>
            <a:ext cx="7805797" cy="432040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0661FA1-F497-23EA-512C-F5A13DE2FFAB}"/>
              </a:ext>
            </a:extLst>
          </p:cNvPr>
          <p:cNvCxnSpPr>
            <a:cxnSpLocks/>
          </p:cNvCxnSpPr>
          <p:nvPr userDrawn="1"/>
        </p:nvCxnSpPr>
        <p:spPr>
          <a:xfrm>
            <a:off x="337351" y="6574566"/>
            <a:ext cx="7952634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erson and kids looking at fish&#10;&#10;Description automatically generated">
            <a:extLst>
              <a:ext uri="{FF2B5EF4-FFF2-40B4-BE49-F238E27FC236}">
                <a16:creationId xmlns:a16="http://schemas.microsoft.com/office/drawing/2014/main" id="{84F928A7-4423-6B23-80DF-3260962F65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384" y="0"/>
            <a:ext cx="37856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6705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urpos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11072FC-CE7E-0B08-1893-D566801B59C7}"/>
              </a:ext>
            </a:extLst>
          </p:cNvPr>
          <p:cNvCxnSpPr>
            <a:cxnSpLocks/>
          </p:cNvCxnSpPr>
          <p:nvPr userDrawn="1"/>
        </p:nvCxnSpPr>
        <p:spPr>
          <a:xfrm>
            <a:off x="6650966" y="6574566"/>
            <a:ext cx="5224441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18343B8-A1AA-2B2F-608F-F25A90CA3B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14867" y="1742539"/>
            <a:ext cx="5060539" cy="2872587"/>
          </a:xfrm>
        </p:spPr>
        <p:txBody>
          <a:bodyPr/>
          <a:lstStyle>
            <a:lvl1pPr marL="0" indent="0" algn="l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Text</a:t>
            </a:r>
          </a:p>
        </p:txBody>
      </p:sp>
      <p:pic>
        <p:nvPicPr>
          <p:cNvPr id="6" name="Picture 5" descr="A person and person standing outside&#10;&#10;Description automatically generated">
            <a:extLst>
              <a:ext uri="{FF2B5EF4-FFF2-40B4-BE49-F238E27FC236}">
                <a16:creationId xmlns:a16="http://schemas.microsoft.com/office/drawing/2014/main" id="{330EC8DA-CF91-5115-0017-EB97CD9D92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5410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7170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urpos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308C9E9-3402-E9E6-32E5-7449F3C5B9B6}"/>
              </a:ext>
            </a:extLst>
          </p:cNvPr>
          <p:cNvCxnSpPr>
            <a:cxnSpLocks/>
          </p:cNvCxnSpPr>
          <p:nvPr userDrawn="1"/>
        </p:nvCxnSpPr>
        <p:spPr>
          <a:xfrm>
            <a:off x="346229" y="6574566"/>
            <a:ext cx="6356496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907BBC0D-7361-E677-7898-E048E92C7D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3973" r="32614" b="18053"/>
          <a:stretch/>
        </p:blipFill>
        <p:spPr>
          <a:xfrm>
            <a:off x="6007203" y="0"/>
            <a:ext cx="6184797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656484D-A43B-D00C-126F-994FCBC784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0259" y="372117"/>
            <a:ext cx="5437463" cy="52387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7921665-6BFF-4B86-8421-93AFD0260A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0388" y="5062887"/>
            <a:ext cx="5357333" cy="115675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6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C29415DA-A9C1-D5C4-B617-2B598257C0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0695" y="3263107"/>
            <a:ext cx="5357812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210F1D43-169D-83DB-B6B0-FE8C8DE0C1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02725" y="1737646"/>
            <a:ext cx="5075782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7B5B86D0-9174-3D83-174E-908862B80C9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75253" y="982214"/>
            <a:ext cx="4903254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B795E0DE-F8DB-1190-6BA6-6F735537BA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7449" y="2494252"/>
            <a:ext cx="5231058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A6AF249D-EAAA-8833-3517-4ADA0F5048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02725" y="4751750"/>
            <a:ext cx="5075782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0C4F3BD0-AE9A-752D-9D2B-20989183BB2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47449" y="3996318"/>
            <a:ext cx="5231058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CD057D37-1343-A5CD-E226-6F4197B5651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75253" y="5508356"/>
            <a:ext cx="4903254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pic>
        <p:nvPicPr>
          <p:cNvPr id="16" name="Picture 15" descr="A person holding a book in front of a whiteboard&#10;&#10;Description automatically generated">
            <a:extLst>
              <a:ext uri="{FF2B5EF4-FFF2-40B4-BE49-F238E27FC236}">
                <a16:creationId xmlns:a16="http://schemas.microsoft.com/office/drawing/2014/main" id="{D72DEE14-0DD3-A219-AB1B-DABE8EFD20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9" t="6741" r="34870" b="4488"/>
          <a:stretch/>
        </p:blipFill>
        <p:spPr>
          <a:xfrm>
            <a:off x="1428235" y="1318204"/>
            <a:ext cx="3248351" cy="3250571"/>
          </a:xfrm>
          <a:prstGeom prst="ellipse">
            <a:avLst/>
          </a:prstGeom>
          <a:ln w="762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0127453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ultipurpos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854800-25FE-2232-C2C3-9A8B588305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1543" y="1148107"/>
            <a:ext cx="3581733" cy="3581733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308C9E9-3402-E9E6-32E5-7449F3C5B9B6}"/>
              </a:ext>
            </a:extLst>
          </p:cNvPr>
          <p:cNvCxnSpPr>
            <a:cxnSpLocks/>
          </p:cNvCxnSpPr>
          <p:nvPr userDrawn="1"/>
        </p:nvCxnSpPr>
        <p:spPr>
          <a:xfrm>
            <a:off x="346229" y="6574566"/>
            <a:ext cx="6356496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907BBC0D-7361-E677-7898-E048E92C7D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3973" r="32614" b="18053"/>
          <a:stretch/>
        </p:blipFill>
        <p:spPr>
          <a:xfrm>
            <a:off x="6007203" y="0"/>
            <a:ext cx="6184797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656484D-A43B-D00C-126F-994FCBC784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60960" y="2008949"/>
            <a:ext cx="2982897" cy="1860047"/>
          </a:xfrm>
        </p:spPr>
        <p:txBody>
          <a:bodyPr>
            <a:normAutofit/>
          </a:bodyPr>
          <a:lstStyle>
            <a:lvl1pPr algn="ctr">
              <a:defRPr sz="2800" b="1"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7921665-6BFF-4B86-8421-93AFD0260A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0388" y="5062887"/>
            <a:ext cx="5357333" cy="115675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6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C29415DA-A9C1-D5C4-B617-2B598257C0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0695" y="3263107"/>
            <a:ext cx="5357812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210F1D43-169D-83DB-B6B0-FE8C8DE0C1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02725" y="1737646"/>
            <a:ext cx="5075782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7B5B86D0-9174-3D83-174E-908862B80C9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75253" y="982214"/>
            <a:ext cx="4903254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B795E0DE-F8DB-1190-6BA6-6F735537BA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7449" y="2494252"/>
            <a:ext cx="5231058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A6AF249D-EAAA-8833-3517-4ADA0F5048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02725" y="4751750"/>
            <a:ext cx="5075782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0C4F3BD0-AE9A-752D-9D2B-20989183BB2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47449" y="3996318"/>
            <a:ext cx="5231058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CD057D37-1343-A5CD-E226-6F4197B5651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75253" y="5508356"/>
            <a:ext cx="4903254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08266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with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1475"/>
            <a:ext cx="9678443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40330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8740" y="2029850"/>
            <a:ext cx="10236481" cy="617239"/>
          </a:xfrm>
        </p:spPr>
        <p:txBody>
          <a:bodyPr>
            <a:noAutofit/>
          </a:bodyPr>
          <a:lstStyle>
            <a:lvl1pPr algn="l">
              <a:defRPr sz="2600"/>
            </a:lvl1pPr>
          </a:lstStyle>
          <a:p>
            <a:r>
              <a:rPr lang="en-US"/>
              <a:t>Section title</a:t>
            </a:r>
            <a:endParaRPr lang="en-AU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905C5CA-A57B-1710-90FC-B13EEE18C4F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8740" y="2690516"/>
            <a:ext cx="10236481" cy="436562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5474252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urpose -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1475"/>
            <a:ext cx="9945688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4187" y="2710864"/>
            <a:ext cx="5348706" cy="292405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187" y="1069855"/>
            <a:ext cx="10641013" cy="432041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AABF66F-F368-B787-6789-7DA2A4139D4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1528530"/>
            <a:ext cx="5029200" cy="4106387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68FB09-884C-70D0-C3CB-DDA6DF68D6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4187" y="1528530"/>
            <a:ext cx="5343525" cy="1155700"/>
          </a:xfrm>
        </p:spPr>
        <p:txBody>
          <a:bodyPr/>
          <a:lstStyle>
            <a:lvl1pPr marL="0" indent="0">
              <a:buNone/>
              <a:defRPr b="1"/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8621256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DD6D2F-70C6-39E7-5026-68A77E4CA6E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4187" y="1528530"/>
            <a:ext cx="10650539" cy="3959225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1475"/>
            <a:ext cx="9936163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188" y="1069855"/>
            <a:ext cx="10650538" cy="432041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42521439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finding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1494" y="371476"/>
            <a:ext cx="8453402" cy="52705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1494" y="1528530"/>
            <a:ext cx="8453402" cy="400265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1495" y="1069855"/>
            <a:ext cx="8453402" cy="432041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C2D6AA-8D33-FF21-626C-9EAC4B6F8340}"/>
              </a:ext>
            </a:extLst>
          </p:cNvPr>
          <p:cNvSpPr/>
          <p:nvPr userDrawn="1"/>
        </p:nvSpPr>
        <p:spPr>
          <a:xfrm>
            <a:off x="9793857" y="8806"/>
            <a:ext cx="2398143" cy="2398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0D9109C-78EE-7DDF-AFCD-DF0BD80B77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16067" y="198700"/>
            <a:ext cx="2768787" cy="2768787"/>
          </a:xfrm>
          <a:prstGeom prst="rect">
            <a:avLst/>
          </a:prstGeom>
        </p:spPr>
      </p:pic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19E4468B-F172-D2DA-6377-B6A71DF63A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497238" y="770113"/>
            <a:ext cx="2206445" cy="1625961"/>
          </a:xfrm>
        </p:spPr>
        <p:txBody>
          <a:bodyPr>
            <a:normAutofit/>
          </a:bodyPr>
          <a:lstStyle>
            <a:lvl1pPr marL="0" indent="0" algn="ctr">
              <a:buNone/>
              <a:defRPr lang="en-US" sz="1600" b="1" kern="1200" dirty="0" smtClean="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Insert headline finding or other point of interest</a:t>
            </a:r>
          </a:p>
        </p:txBody>
      </p:sp>
    </p:spTree>
    <p:extLst>
      <p:ext uri="{BB962C8B-B14F-4D97-AF65-F5344CB8AC3E}">
        <p14:creationId xmlns:p14="http://schemas.microsoft.com/office/powerpoint/2010/main" val="8728947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find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1475"/>
            <a:ext cx="8450709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4187" y="1528530"/>
            <a:ext cx="8450709" cy="16735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187" y="1069855"/>
            <a:ext cx="8450709" cy="432041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8301758-FA16-10B7-945E-4FC1F2ED0F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4186" y="3901244"/>
            <a:ext cx="8450709" cy="16735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F6312EB9-9CC9-A674-FA23-BA2A51C16A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4187" y="3442569"/>
            <a:ext cx="8450709" cy="432041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BC2BAE7-C2A6-5543-4E69-DD495AB24754}"/>
              </a:ext>
            </a:extLst>
          </p:cNvPr>
          <p:cNvSpPr/>
          <p:nvPr userDrawn="1"/>
        </p:nvSpPr>
        <p:spPr>
          <a:xfrm>
            <a:off x="9793857" y="8806"/>
            <a:ext cx="2398143" cy="2398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B3157B7-5D2A-D849-07C6-E01EA9D3EB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16067" y="198700"/>
            <a:ext cx="2768787" cy="2768787"/>
          </a:xfrm>
          <a:prstGeom prst="rect">
            <a:avLst/>
          </a:prstGeom>
        </p:spPr>
      </p:pic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A3C475C8-D7E7-4447-EDAD-1D78A612B49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497238" y="770113"/>
            <a:ext cx="2206445" cy="1625961"/>
          </a:xfrm>
        </p:spPr>
        <p:txBody>
          <a:bodyPr>
            <a:normAutofit/>
          </a:bodyPr>
          <a:lstStyle>
            <a:lvl1pPr marL="0" indent="0" algn="ctr">
              <a:buNone/>
              <a:defRPr lang="en-US" sz="1600" b="1" kern="1200" dirty="0" smtClean="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Insert headline finding or other point of interest</a:t>
            </a:r>
          </a:p>
        </p:txBody>
      </p:sp>
    </p:spTree>
    <p:extLst>
      <p:ext uri="{BB962C8B-B14F-4D97-AF65-F5344CB8AC3E}">
        <p14:creationId xmlns:p14="http://schemas.microsoft.com/office/powerpoint/2010/main" val="9711618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ATWD en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369FB-6A4B-7FCD-D170-633881B8BF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The ATWD enables</a:t>
            </a:r>
            <a:endParaRPr lang="en-AU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09109AD-439F-8CBA-F000-E343F52BD060}"/>
              </a:ext>
            </a:extLst>
          </p:cNvPr>
          <p:cNvGrpSpPr/>
          <p:nvPr userDrawn="1"/>
        </p:nvGrpSpPr>
        <p:grpSpPr>
          <a:xfrm>
            <a:off x="1726239" y="1332964"/>
            <a:ext cx="8739521" cy="4121048"/>
            <a:chOff x="1303320" y="1118488"/>
            <a:chExt cx="8938279" cy="4316224"/>
          </a:xfrm>
        </p:grpSpPr>
        <p:graphicFrame>
          <p:nvGraphicFramePr>
            <p:cNvPr id="4" name="Text Placeholder 2">
              <a:extLst>
                <a:ext uri="{FF2B5EF4-FFF2-40B4-BE49-F238E27FC236}">
                  <a16:creationId xmlns:a16="http://schemas.microsoft.com/office/drawing/2014/main" id="{7E5DFC8E-AFAE-1419-AF32-C43910835CA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23775898"/>
                </p:ext>
              </p:extLst>
            </p:nvPr>
          </p:nvGraphicFramePr>
          <p:xfrm>
            <a:off x="1303320" y="1118488"/>
            <a:ext cx="6181761" cy="431622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083D349-45BD-40CF-8C0B-DAEE93F7E8C2}"/>
                </a:ext>
              </a:extLst>
            </p:cNvPr>
            <p:cNvGrpSpPr/>
            <p:nvPr/>
          </p:nvGrpSpPr>
          <p:grpSpPr>
            <a:xfrm>
              <a:off x="7721599" y="1127186"/>
              <a:ext cx="2520000" cy="718246"/>
              <a:chOff x="829574" y="3372"/>
              <a:chExt cx="5352186" cy="718246"/>
            </a:xfrm>
            <a:solidFill>
              <a:srgbClr val="CBE7E5"/>
            </a:solidFill>
          </p:grpSpPr>
          <p:sp>
            <p:nvSpPr>
              <p:cNvPr id="18" name="Rectangle 8">
                <a:extLst>
                  <a:ext uri="{FF2B5EF4-FFF2-40B4-BE49-F238E27FC236}">
                    <a16:creationId xmlns:a16="http://schemas.microsoft.com/office/drawing/2014/main" id="{85F37702-9D68-906B-2764-C02466C7662A}"/>
                  </a:ext>
                </a:extLst>
              </p:cNvPr>
              <p:cNvSpPr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618F229-B602-7299-42DE-698EF43CA670}"/>
                  </a:ext>
                </a:extLst>
              </p:cNvPr>
              <p:cNvSpPr txBox="1"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6014" tIns="76014" rIns="76014" bIns="76014" numCol="1" spcCol="1270" anchor="ctr" anchorCtr="0">
                <a:noAutofit/>
              </a:bodyPr>
              <a:lstStyle/>
              <a:p>
                <a:pPr marL="0" lvl="0" indent="0" algn="ctr" defTabSz="84455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00" kern="1200">
                    <a:solidFill>
                      <a:schemeClr val="accent4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From 2018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513DD3A-DEA2-A698-6637-AC9EDD60E479}"/>
                </a:ext>
              </a:extLst>
            </p:cNvPr>
            <p:cNvGrpSpPr/>
            <p:nvPr/>
          </p:nvGrpSpPr>
          <p:grpSpPr>
            <a:xfrm>
              <a:off x="7721599" y="2012378"/>
              <a:ext cx="2520000" cy="718246"/>
              <a:chOff x="829574" y="3372"/>
              <a:chExt cx="5352186" cy="718246"/>
            </a:xfrm>
            <a:solidFill>
              <a:srgbClr val="CBE7E5"/>
            </a:solidFill>
          </p:grpSpPr>
          <p:sp>
            <p:nvSpPr>
              <p:cNvPr id="16" name="Rectangle 13">
                <a:extLst>
                  <a:ext uri="{FF2B5EF4-FFF2-40B4-BE49-F238E27FC236}">
                    <a16:creationId xmlns:a16="http://schemas.microsoft.com/office/drawing/2014/main" id="{D855161B-9560-D996-9B26-27147AD5E931}"/>
                  </a:ext>
                </a:extLst>
              </p:cNvPr>
              <p:cNvSpPr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CA1F9F4-2215-A1EA-E6D1-382272898CC9}"/>
                  </a:ext>
                </a:extLst>
              </p:cNvPr>
              <p:cNvSpPr txBox="1"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6014" tIns="76014" rIns="76014" bIns="76014" numCol="1" spcCol="1270" anchor="ctr" anchorCtr="0">
                <a:noAutofit/>
              </a:bodyPr>
              <a:lstStyle/>
              <a:p>
                <a:pPr marL="0" lvl="0" indent="0" algn="ctr" defTabSz="84455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00" kern="1200"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Data linkage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13668A9-A915-F16F-BFAC-28CD00A791EE}"/>
                </a:ext>
              </a:extLst>
            </p:cNvPr>
            <p:cNvGrpSpPr/>
            <p:nvPr/>
          </p:nvGrpSpPr>
          <p:grpSpPr>
            <a:xfrm>
              <a:off x="7721599" y="2899918"/>
              <a:ext cx="2520000" cy="718246"/>
              <a:chOff x="829574" y="3372"/>
              <a:chExt cx="5352186" cy="718246"/>
            </a:xfrm>
            <a:solidFill>
              <a:srgbClr val="CBE7E5"/>
            </a:solidFill>
          </p:grpSpPr>
          <p:sp>
            <p:nvSpPr>
              <p:cNvPr id="14" name="Rectangle 29">
                <a:extLst>
                  <a:ext uri="{FF2B5EF4-FFF2-40B4-BE49-F238E27FC236}">
                    <a16:creationId xmlns:a16="http://schemas.microsoft.com/office/drawing/2014/main" id="{62CD8000-6A6E-7A23-D94F-D5E5C424CACB}"/>
                  </a:ext>
                </a:extLst>
              </p:cNvPr>
              <p:cNvSpPr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5E63E75-7323-7BAF-A8A8-20F7CAAB31DB}"/>
                  </a:ext>
                </a:extLst>
              </p:cNvPr>
              <p:cNvSpPr txBox="1"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6014" tIns="76014" rIns="76014" bIns="76014" numCol="1" spcCol="1270" anchor="ctr" anchorCtr="0">
                <a:noAutofit/>
              </a:bodyPr>
              <a:lstStyle/>
              <a:p>
                <a:pPr marL="0" lvl="0" indent="0" algn="ctr" defTabSz="84455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00" kern="1200"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e.g. Wellbeing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2142E0B-8FA3-E3CA-DA0C-5C36B98169CD}"/>
                </a:ext>
              </a:extLst>
            </p:cNvPr>
            <p:cNvGrpSpPr/>
            <p:nvPr/>
          </p:nvGrpSpPr>
          <p:grpSpPr>
            <a:xfrm>
              <a:off x="7721600" y="3812858"/>
              <a:ext cx="2519999" cy="718246"/>
              <a:chOff x="829574" y="3372"/>
              <a:chExt cx="5352186" cy="718246"/>
            </a:xfrm>
            <a:solidFill>
              <a:srgbClr val="CBE7E5"/>
            </a:solidFill>
          </p:grpSpPr>
          <p:sp>
            <p:nvSpPr>
              <p:cNvPr id="12" name="Rectangle 21">
                <a:extLst>
                  <a:ext uri="{FF2B5EF4-FFF2-40B4-BE49-F238E27FC236}">
                    <a16:creationId xmlns:a16="http://schemas.microsoft.com/office/drawing/2014/main" id="{CF9F834E-5289-E8D1-61F2-56C130531C6A}"/>
                  </a:ext>
                </a:extLst>
              </p:cNvPr>
              <p:cNvSpPr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185B794-5088-0A35-1338-70BB1AB26690}"/>
                  </a:ext>
                </a:extLst>
              </p:cNvPr>
              <p:cNvSpPr txBox="1"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6014" tIns="76014" rIns="76014" bIns="76014" numCol="1" spcCol="1270" anchor="ctr" anchorCtr="0">
                <a:noAutofit/>
              </a:bodyPr>
              <a:lstStyle/>
              <a:p>
                <a:pPr marL="0" lvl="0" indent="0" algn="ctr" defTabSz="84455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00"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e.g. Middle Leaders</a:t>
                </a:r>
                <a:endParaRPr lang="en-US" sz="1600" kern="120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A629C3E-5003-9F2F-5C29-C0720678B6C1}"/>
                </a:ext>
              </a:extLst>
            </p:cNvPr>
            <p:cNvGrpSpPr/>
            <p:nvPr/>
          </p:nvGrpSpPr>
          <p:grpSpPr>
            <a:xfrm>
              <a:off x="7721599" y="4706748"/>
              <a:ext cx="2520000" cy="718246"/>
              <a:chOff x="829574" y="3372"/>
              <a:chExt cx="5352186" cy="718246"/>
            </a:xfrm>
            <a:solidFill>
              <a:srgbClr val="CBE7E5"/>
            </a:solidFill>
          </p:grpSpPr>
          <p:sp>
            <p:nvSpPr>
              <p:cNvPr id="10" name="Rectangle 25">
                <a:extLst>
                  <a:ext uri="{FF2B5EF4-FFF2-40B4-BE49-F238E27FC236}">
                    <a16:creationId xmlns:a16="http://schemas.microsoft.com/office/drawing/2014/main" id="{F786E184-3064-ED23-2919-8B451E67309E}"/>
                  </a:ext>
                </a:extLst>
              </p:cNvPr>
              <p:cNvSpPr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C6E7FF5-1002-453C-8594-0CD8E0BDE23E}"/>
                  </a:ext>
                </a:extLst>
              </p:cNvPr>
              <p:cNvSpPr txBox="1"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6014" tIns="76014" rIns="76014" bIns="76014" numCol="1" spcCol="1270" anchor="ctr" anchorCtr="0">
                <a:noAutofit/>
              </a:bodyPr>
              <a:lstStyle/>
              <a:p>
                <a:pPr marL="0" lvl="0" indent="0" algn="ctr" defTabSz="84455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00" kern="1200"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ITE to exit</a:t>
                </a:r>
              </a:p>
            </p:txBody>
          </p:sp>
        </p:grp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8C19175-A1B9-E0DF-8AA5-03978D6A27F9}"/>
              </a:ext>
            </a:extLst>
          </p:cNvPr>
          <p:cNvCxnSpPr>
            <a:cxnSpLocks/>
          </p:cNvCxnSpPr>
          <p:nvPr userDrawn="1"/>
        </p:nvCxnSpPr>
        <p:spPr>
          <a:xfrm>
            <a:off x="329747" y="6579742"/>
            <a:ext cx="11532507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123D9D44-9FEA-2A5E-4893-BEC34EE89C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116" y="5901959"/>
            <a:ext cx="705137" cy="666000"/>
          </a:xfrm>
          <a:prstGeom prst="rect">
            <a:avLst/>
          </a:prstGeom>
        </p:spPr>
      </p:pic>
      <p:pic>
        <p:nvPicPr>
          <p:cNvPr id="24" name="Picture 23" descr="A colorful circle with text&#10;&#10;AI-generated content may be incorrect.">
            <a:extLst>
              <a:ext uri="{FF2B5EF4-FFF2-40B4-BE49-F238E27FC236}">
                <a16:creationId xmlns:a16="http://schemas.microsoft.com/office/drawing/2014/main" id="{C4FF7D32-C678-8728-551E-B02B4219E3E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48" y="5948433"/>
            <a:ext cx="1437529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473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d text with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1475"/>
            <a:ext cx="7805797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4187" y="1528531"/>
            <a:ext cx="7805797" cy="407076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187" y="1069856"/>
            <a:ext cx="7805797" cy="432040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pic>
        <p:nvPicPr>
          <p:cNvPr id="5" name="Picture 4" descr="A person in a white sweater and glasses&#10;&#10;Description automatically generated">
            <a:extLst>
              <a:ext uri="{FF2B5EF4-FFF2-40B4-BE49-F238E27FC236}">
                <a16:creationId xmlns:a16="http://schemas.microsoft.com/office/drawing/2014/main" id="{9B7837ED-456A-5C11-BC99-7BA092E9DA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384" y="0"/>
            <a:ext cx="3785616" cy="685800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F644D19-DBF0-F5A6-4650-AF1FF3785F7E}"/>
              </a:ext>
            </a:extLst>
          </p:cNvPr>
          <p:cNvCxnSpPr>
            <a:cxnSpLocks/>
          </p:cNvCxnSpPr>
          <p:nvPr userDrawn="1"/>
        </p:nvCxnSpPr>
        <p:spPr>
          <a:xfrm>
            <a:off x="337351" y="6574566"/>
            <a:ext cx="7952634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79593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ilding partnershi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369FB-6A4B-7FCD-D170-633881B8BF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90" y="371474"/>
            <a:ext cx="6342738" cy="52387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Building partnerships, connecting silos</a:t>
            </a:r>
            <a:endParaRPr lang="en-AU"/>
          </a:p>
        </p:txBody>
      </p:sp>
      <p:pic>
        <p:nvPicPr>
          <p:cNvPr id="21" name="Picture 20" descr="A diagram of data and information&#10;&#10;Description automatically generated">
            <a:extLst>
              <a:ext uri="{FF2B5EF4-FFF2-40B4-BE49-F238E27FC236}">
                <a16:creationId xmlns:a16="http://schemas.microsoft.com/office/drawing/2014/main" id="{D0B22348-66B7-40D5-4C7C-C1C3E392B6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66862"/>
            <a:ext cx="5109350" cy="5946715"/>
          </a:xfrm>
          <a:prstGeom prst="rect">
            <a:avLst/>
          </a:prstGeom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3D5DDB5-92FB-52C3-058E-7600144ADF13}"/>
              </a:ext>
            </a:extLst>
          </p:cNvPr>
          <p:cNvSpPr/>
          <p:nvPr userDrawn="1"/>
        </p:nvSpPr>
        <p:spPr>
          <a:xfrm>
            <a:off x="1785642" y="2008432"/>
            <a:ext cx="2027944" cy="40466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700" b="1">
                <a:latin typeface="Arial" panose="020B0604020202020204" pitchFamily="34" charset="0"/>
                <a:cs typeface="Arial" panose="020B0604020202020204" pitchFamily="34" charset="0"/>
              </a:rPr>
              <a:t>Workforce data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3CF571C-66C1-3C3F-9EAF-DBEFDC094EBB}"/>
              </a:ext>
            </a:extLst>
          </p:cNvPr>
          <p:cNvSpPr/>
          <p:nvPr userDrawn="1"/>
        </p:nvSpPr>
        <p:spPr>
          <a:xfrm>
            <a:off x="1785642" y="3785950"/>
            <a:ext cx="2027943" cy="40466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700" b="1">
                <a:latin typeface="Arial" panose="020B0604020202020204" pitchFamily="34" charset="0"/>
                <a:cs typeface="Arial" panose="020B0604020202020204" pitchFamily="34" charset="0"/>
              </a:rPr>
              <a:t>Supply data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AE0AF6DD-9AF9-B342-20AD-A658731421AA}"/>
              </a:ext>
            </a:extLst>
          </p:cNvPr>
          <p:cNvSpPr txBox="1">
            <a:spLocks/>
          </p:cNvSpPr>
          <p:nvPr userDrawn="1"/>
        </p:nvSpPr>
        <p:spPr>
          <a:xfrm>
            <a:off x="1785642" y="4356148"/>
            <a:ext cx="3621485" cy="441683"/>
          </a:xfrm>
          <a:prstGeom prst="rect">
            <a:avLst/>
          </a:prstGeom>
        </p:spPr>
        <p:txBody>
          <a:bodyPr vert="horz" lIns="91436" tIns="45719" rIns="91436" bIns="45719" rtlCol="0">
            <a:normAutofit/>
          </a:bodyPr>
          <a:lstStyle>
            <a:lvl1pPr marL="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76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64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52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440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34" indent="-285734"/>
            <a:r>
              <a:rPr lang="en-US" sz="1600">
                <a:solidFill>
                  <a:schemeClr val="accent4"/>
                </a:solidFill>
              </a:rPr>
              <a:t>ITE pipeline</a:t>
            </a:r>
          </a:p>
          <a:p>
            <a:pPr marL="285734" indent="-285734"/>
            <a:endParaRPr lang="en-US" sz="1600">
              <a:solidFill>
                <a:schemeClr val="accent4"/>
              </a:solidFill>
            </a:endParaRPr>
          </a:p>
          <a:p>
            <a:pPr indent="0">
              <a:buNone/>
            </a:pPr>
            <a:endParaRPr lang="en-AU" sz="1600">
              <a:solidFill>
                <a:schemeClr val="accent4"/>
              </a:solidFill>
            </a:endParaRP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4ADD3521-C562-FD8A-9D67-85E49B8014D2}"/>
              </a:ext>
            </a:extLst>
          </p:cNvPr>
          <p:cNvSpPr txBox="1">
            <a:spLocks/>
          </p:cNvSpPr>
          <p:nvPr userDrawn="1"/>
        </p:nvSpPr>
        <p:spPr>
          <a:xfrm>
            <a:off x="1785642" y="2552346"/>
            <a:ext cx="3621485" cy="762461"/>
          </a:xfrm>
          <a:prstGeom prst="rect">
            <a:avLst/>
          </a:prstGeom>
        </p:spPr>
        <p:txBody>
          <a:bodyPr vert="horz" lIns="91436" tIns="45719" rIns="91436" bIns="45719" rtlCol="0">
            <a:normAutofit/>
          </a:bodyPr>
          <a:lstStyle>
            <a:lvl1pPr marL="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76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64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52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440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34" indent="-285734"/>
            <a:r>
              <a:rPr lang="en-US" sz="1600">
                <a:solidFill>
                  <a:schemeClr val="accent4"/>
                </a:solidFill>
              </a:rPr>
              <a:t>Registration information</a:t>
            </a:r>
          </a:p>
          <a:p>
            <a:pPr marL="285734" indent="-285734"/>
            <a:r>
              <a:rPr lang="en-US" sz="1600">
                <a:solidFill>
                  <a:schemeClr val="accent4"/>
                </a:solidFill>
              </a:rPr>
              <a:t>Workforce experiences</a:t>
            </a:r>
          </a:p>
          <a:p>
            <a:pPr indent="0">
              <a:buNone/>
            </a:pPr>
            <a:endParaRPr lang="en-AU" sz="1600">
              <a:solidFill>
                <a:schemeClr val="accent4"/>
              </a:solidFill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A100955-0358-0A4A-3C7C-E757FBD1DAE6}"/>
              </a:ext>
            </a:extLst>
          </p:cNvPr>
          <p:cNvCxnSpPr>
            <a:cxnSpLocks/>
          </p:cNvCxnSpPr>
          <p:nvPr userDrawn="1"/>
        </p:nvCxnSpPr>
        <p:spPr>
          <a:xfrm>
            <a:off x="329747" y="6579742"/>
            <a:ext cx="11532507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27F08BE8-A1F7-1172-B8C6-4F2564955A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116" y="5901959"/>
            <a:ext cx="705137" cy="666000"/>
          </a:xfrm>
          <a:prstGeom prst="rect">
            <a:avLst/>
          </a:prstGeom>
        </p:spPr>
      </p:pic>
      <p:pic>
        <p:nvPicPr>
          <p:cNvPr id="4" name="Picture 3" descr="A colorful circle with text&#10;&#10;AI-generated content may be incorrect.">
            <a:extLst>
              <a:ext uri="{FF2B5EF4-FFF2-40B4-BE49-F238E27FC236}">
                <a16:creationId xmlns:a16="http://schemas.microsoft.com/office/drawing/2014/main" id="{DC12C87B-5177-8403-9442-8BA4D2ECBA6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48" y="5948433"/>
            <a:ext cx="1437529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7203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access and public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2A395CA-EBC6-2207-58C9-A24475E8BE2D}"/>
              </a:ext>
            </a:extLst>
          </p:cNvPr>
          <p:cNvSpPr txBox="1"/>
          <p:nvPr userDrawn="1"/>
        </p:nvSpPr>
        <p:spPr>
          <a:xfrm>
            <a:off x="560387" y="1069855"/>
            <a:ext cx="10756900" cy="4492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lvl="0" indent="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None/>
              <a:defRPr sz="1900" b="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6000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5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64000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45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52000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4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0000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3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9pPr>
          </a:lstStyle>
          <a:p>
            <a:pPr lvl="0"/>
            <a:r>
              <a:rPr lang="en-AU"/>
              <a:t>Timely national ITE supply and teacher workforce (TW) data in a one-stop shop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BD1233-6D24-27C0-F4D5-9AD85C42D73D}"/>
              </a:ext>
            </a:extLst>
          </p:cNvPr>
          <p:cNvSpPr txBox="1"/>
          <p:nvPr userDrawn="1"/>
        </p:nvSpPr>
        <p:spPr>
          <a:xfrm>
            <a:off x="560387" y="1570008"/>
            <a:ext cx="10756900" cy="4492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lvl="0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6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6000" lvl="1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5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64000" lvl="2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45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52000" lvl="3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4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0000" lvl="4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3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9pPr>
          </a:lstStyle>
          <a:p>
            <a:pPr marL="288000" lvl="0" indent="-288000">
              <a:spcBef>
                <a:spcPts val="567"/>
              </a:spcBef>
            </a:pPr>
            <a:r>
              <a:rPr lang="en-US"/>
              <a:t>Fast, accessible information about teacher supply through ITE, and TW data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66A6BA-29E6-BEAF-3C37-07D12018A78F}"/>
              </a:ext>
            </a:extLst>
          </p:cNvPr>
          <p:cNvSpPr/>
          <p:nvPr userDrawn="1"/>
        </p:nvSpPr>
        <p:spPr>
          <a:xfrm>
            <a:off x="440007" y="2452737"/>
            <a:ext cx="8264922" cy="679010"/>
          </a:xfrm>
          <a:prstGeom prst="rect">
            <a:avLst/>
          </a:prstGeom>
          <a:solidFill>
            <a:srgbClr val="ECECEC"/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buClrTx/>
              <a:buSzTx/>
              <a:buFontTx/>
              <a:buNone/>
              <a:tabLst/>
              <a:defRPr/>
            </a:pPr>
            <a:r>
              <a:rPr kumimoji="0" lang="en-US" sz="1400" b="1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Swis721 BT" panose="020B0504020202020204" pitchFamily="34" charset="0"/>
                <a:cs typeface="Arial" panose="020B0604020202020204" pitchFamily="34" charset="0"/>
              </a:rPr>
              <a:t>AITSL website</a:t>
            </a:r>
          </a:p>
          <a:p>
            <a:pPr algn="ctr">
              <a:spcBef>
                <a:spcPts val="600"/>
              </a:spcBef>
              <a:defRPr/>
            </a:pPr>
            <a:r>
              <a:rPr lang="en-US" sz="1400">
                <a:solidFill>
                  <a:srgbClr val="555759"/>
                </a:solidFill>
                <a:latin typeface="Swis721 BT" panose="020B0504020202020204" pitchFamily="34" charset="0"/>
                <a:hlinkClick r:id="rId2"/>
              </a:rPr>
              <a:t>https://www.aitsl.edu.au/research/australian-teacher-workforce-data/</a:t>
            </a:r>
            <a:endParaRPr lang="en-US" sz="1400">
              <a:solidFill>
                <a:srgbClr val="555759"/>
              </a:solidFill>
              <a:latin typeface="Swis721 BT" panose="020B05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A55BF6-C269-DB81-8E2A-2EE513D073FC}"/>
              </a:ext>
            </a:extLst>
          </p:cNvPr>
          <p:cNvSpPr/>
          <p:nvPr userDrawn="1"/>
        </p:nvSpPr>
        <p:spPr>
          <a:xfrm>
            <a:off x="8944504" y="2452737"/>
            <a:ext cx="2707200" cy="679010"/>
          </a:xfrm>
          <a:prstGeom prst="rect">
            <a:avLst/>
          </a:prstGeom>
          <a:solidFill>
            <a:srgbClr val="ECECEC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buClrTx/>
              <a:buSzTx/>
              <a:buFontTx/>
              <a:buNone/>
              <a:tabLst/>
              <a:defRPr/>
            </a:pPr>
            <a:r>
              <a:rPr kumimoji="0" lang="en-US" sz="1400" b="1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Swis721 BT" panose="020B0504020202020204" pitchFamily="34" charset="0"/>
                <a:cs typeface="Arial" panose="020B0604020202020204" pitchFamily="34" charset="0"/>
              </a:rPr>
              <a:t>Secure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buClrTx/>
              <a:buSzTx/>
              <a:buFontTx/>
              <a:buNone/>
              <a:tabLst/>
              <a:defRPr/>
            </a:pPr>
            <a:endParaRPr kumimoji="0" lang="en-AU" sz="1400" b="1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Swis721 BT" panose="020B05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5B80B82-EDE2-75C4-2E1E-AD190BD2D4D2}"/>
              </a:ext>
            </a:extLst>
          </p:cNvPr>
          <p:cNvSpPr txBox="1"/>
          <p:nvPr userDrawn="1"/>
        </p:nvSpPr>
        <p:spPr>
          <a:xfrm>
            <a:off x="560384" y="392052"/>
            <a:ext cx="9687797" cy="4295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576000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5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64000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45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52000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4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0000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3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9pPr>
          </a:lstStyle>
          <a:p>
            <a:pPr lvl="0"/>
            <a:r>
              <a:rPr lang="en-US"/>
              <a:t>ATWD digital data access and publications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B15FC65-4F2A-FE33-D616-64DC66FB3A73}"/>
              </a:ext>
            </a:extLst>
          </p:cNvPr>
          <p:cNvCxnSpPr/>
          <p:nvPr userDrawn="1"/>
        </p:nvCxnSpPr>
        <p:spPr>
          <a:xfrm>
            <a:off x="390418" y="6503542"/>
            <a:ext cx="11484989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9326EB47-94A7-2842-176E-33CCCD7F2011}"/>
              </a:ext>
            </a:extLst>
          </p:cNvPr>
          <p:cNvSpPr/>
          <p:nvPr userDrawn="1"/>
        </p:nvSpPr>
        <p:spPr>
          <a:xfrm>
            <a:off x="8945153" y="3230121"/>
            <a:ext cx="2701614" cy="2215300"/>
          </a:xfrm>
          <a:prstGeom prst="rect">
            <a:avLst/>
          </a:prstGeom>
          <a:solidFill>
            <a:srgbClr val="E2EF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700" b="1" i="0" u="none" strike="noStrike" kern="0" cap="none" spc="0" normalizeH="0" baseline="0" noProof="0">
                <a:ln>
                  <a:noFill/>
                </a:ln>
                <a:solidFill>
                  <a:srgbClr val="007078"/>
                </a:solidFill>
                <a:effectLst/>
                <a:uLnTx/>
                <a:uFillTx/>
                <a:latin typeface="Swis721 BT" panose="020B0504020202020204" pitchFamily="34" charset="0"/>
              </a:rPr>
              <a:t>On application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BADC97-F4BF-1619-0354-2175B727AA50}"/>
              </a:ext>
            </a:extLst>
          </p:cNvPr>
          <p:cNvSpPr/>
          <p:nvPr userDrawn="1"/>
        </p:nvSpPr>
        <p:spPr>
          <a:xfrm>
            <a:off x="435070" y="3230121"/>
            <a:ext cx="8257242" cy="2215300"/>
          </a:xfrm>
          <a:prstGeom prst="rect">
            <a:avLst/>
          </a:prstGeom>
          <a:solidFill>
            <a:srgbClr val="E2EF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700" b="1" i="0" u="none" strike="noStrike" kern="0" cap="none" spc="0" normalizeH="0" baseline="0" noProof="0">
                <a:ln>
                  <a:noFill/>
                </a:ln>
                <a:solidFill>
                  <a:srgbClr val="007078"/>
                </a:solidFill>
                <a:effectLst/>
                <a:uLnTx/>
                <a:uFillTx/>
                <a:latin typeface="Swis721 BT" panose="020B0504020202020204" pitchFamily="34" charset="0"/>
              </a:rPr>
              <a:t>ATWD digital tools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C10AAB0-8AFD-2A04-78D7-A718391ED8B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79513262"/>
              </p:ext>
            </p:extLst>
          </p:nvPr>
        </p:nvGraphicFramePr>
        <p:xfrm>
          <a:off x="435070" y="3664060"/>
          <a:ext cx="2701614" cy="1781361"/>
        </p:xfrm>
        <a:graphic>
          <a:graphicData uri="http://schemas.openxmlformats.org/drawingml/2006/table">
            <a:tbl>
              <a:tblPr firstRow="1" bandRow="1"/>
              <a:tblGrid>
                <a:gridCol w="2701614">
                  <a:extLst>
                    <a:ext uri="{9D8B030D-6E8A-4147-A177-3AD203B41FA5}">
                      <a16:colId xmlns:a16="http://schemas.microsoft.com/office/drawing/2014/main" val="2268475125"/>
                    </a:ext>
                  </a:extLst>
                </a:gridCol>
              </a:tblGrid>
              <a:tr h="69940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500">
                          <a:latin typeface="Swis721 BT" panose="020B0504020202020204" pitchFamily="34" charset="0"/>
                          <a:cs typeface="Arial" panose="020B0604020202020204" pitchFamily="34" charset="0"/>
                        </a:rPr>
                        <a:t>Digital Publications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7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7539487"/>
                  </a:ext>
                </a:extLst>
              </a:tr>
              <a:tr h="108195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AU" sz="1300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National trends</a:t>
                      </a:r>
                    </a:p>
                    <a:p>
                      <a:pPr marL="628650" lvl="1" indent="-285750">
                        <a:spcBef>
                          <a:spcPts val="2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AU" sz="1300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 pipeline</a:t>
                      </a:r>
                    </a:p>
                    <a:p>
                      <a:pPr marL="628650" lvl="1" indent="-285750">
                        <a:spcBef>
                          <a:spcPts val="2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AU" sz="1300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Teacher workforce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AU" sz="1300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Focus and In Brief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78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259071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273B96B-F7ED-6199-D38F-B76F20242EA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26288118"/>
              </p:ext>
            </p:extLst>
          </p:nvPr>
        </p:nvGraphicFramePr>
        <p:xfrm>
          <a:off x="8945153" y="3664060"/>
          <a:ext cx="2701614" cy="1781361"/>
        </p:xfrm>
        <a:graphic>
          <a:graphicData uri="http://schemas.openxmlformats.org/drawingml/2006/table">
            <a:tbl>
              <a:tblPr firstRow="1" bandRow="1"/>
              <a:tblGrid>
                <a:gridCol w="2701614">
                  <a:extLst>
                    <a:ext uri="{9D8B030D-6E8A-4147-A177-3AD203B41FA5}">
                      <a16:colId xmlns:a16="http://schemas.microsoft.com/office/drawing/2014/main" val="2268475125"/>
                    </a:ext>
                  </a:extLst>
                </a:gridCol>
              </a:tblGrid>
              <a:tr h="70904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AU" sz="1500">
                          <a:latin typeface="Swis721 BT" panose="020B0504020202020204" pitchFamily="34" charset="0"/>
                          <a:cs typeface="Arial" panose="020B0604020202020204" pitchFamily="34" charset="0"/>
                        </a:rPr>
                        <a:t>Unit-record data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8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7539487"/>
                  </a:ext>
                </a:extLst>
              </a:tr>
              <a:tr h="1072313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AU" sz="1300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By application to Oversight Board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AU" sz="1300" i="1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ATWD Data Access and Reporting Protocols </a:t>
                      </a:r>
                      <a:r>
                        <a:rPr lang="en-AU" sz="1300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apply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830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2590711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D6EECFB-6C44-8934-28B0-04AA5E0F7B1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143440451"/>
              </p:ext>
            </p:extLst>
          </p:nvPr>
        </p:nvGraphicFramePr>
        <p:xfrm>
          <a:off x="3212884" y="3664060"/>
          <a:ext cx="2701614" cy="1781361"/>
        </p:xfrm>
        <a:graphic>
          <a:graphicData uri="http://schemas.openxmlformats.org/drawingml/2006/table">
            <a:tbl>
              <a:tblPr firstRow="1" bandRow="1"/>
              <a:tblGrid>
                <a:gridCol w="2701614">
                  <a:extLst>
                    <a:ext uri="{9D8B030D-6E8A-4147-A177-3AD203B41FA5}">
                      <a16:colId xmlns:a16="http://schemas.microsoft.com/office/drawing/2014/main" val="2268475125"/>
                    </a:ext>
                  </a:extLst>
                </a:gridCol>
              </a:tblGrid>
              <a:tr h="69763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AU" sz="1500">
                          <a:latin typeface="Swis721 BT" panose="020B0504020202020204" pitchFamily="34" charset="0"/>
                          <a:cs typeface="Arial" panose="020B0604020202020204" pitchFamily="34" charset="0"/>
                        </a:rPr>
                        <a:t>Key Metrics Dashboard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C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7539487"/>
                  </a:ext>
                </a:extLst>
              </a:tr>
              <a:tr h="108372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300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Key workforce planning data (ITE and TW)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CB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2590711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A952595B-19A5-9E48-7FB8-7DE0D5931FD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322094087"/>
              </p:ext>
            </p:extLst>
          </p:nvPr>
        </p:nvGraphicFramePr>
        <p:xfrm>
          <a:off x="5990698" y="3664060"/>
          <a:ext cx="2701614" cy="1781361"/>
        </p:xfrm>
        <a:graphic>
          <a:graphicData uri="http://schemas.openxmlformats.org/drawingml/2006/table">
            <a:tbl>
              <a:tblPr firstRow="1" bandRow="1"/>
              <a:tblGrid>
                <a:gridCol w="2701614">
                  <a:extLst>
                    <a:ext uri="{9D8B030D-6E8A-4147-A177-3AD203B41FA5}">
                      <a16:colId xmlns:a16="http://schemas.microsoft.com/office/drawing/2014/main" val="2268475125"/>
                    </a:ext>
                  </a:extLst>
                </a:gridCol>
              </a:tblGrid>
              <a:tr h="70290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AU" sz="1500">
                          <a:latin typeface="Swis721 BT" panose="020B0504020202020204" pitchFamily="34" charset="0"/>
                          <a:cs typeface="Arial" panose="020B0604020202020204" pitchFamily="34" charset="0"/>
                        </a:rPr>
                        <a:t>Data Explorer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1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7539487"/>
                  </a:ext>
                </a:extLst>
              </a:tr>
              <a:tr h="107845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300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Statistical trends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300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Analysis of trends by geographically defined areas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1B3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2590711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B607F3FA-D014-C103-58CD-AA8223035CAE}"/>
              </a:ext>
            </a:extLst>
          </p:cNvPr>
          <p:cNvGrpSpPr/>
          <p:nvPr userDrawn="1"/>
        </p:nvGrpSpPr>
        <p:grpSpPr>
          <a:xfrm>
            <a:off x="2884501" y="5579594"/>
            <a:ext cx="6108671" cy="789775"/>
            <a:chOff x="3212884" y="5367691"/>
            <a:chExt cx="6108671" cy="7897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B0BC126-BE1C-B10E-5E38-C0E715CEF4B0}"/>
                </a:ext>
              </a:extLst>
            </p:cNvPr>
            <p:cNvSpPr/>
            <p:nvPr userDrawn="1"/>
          </p:nvSpPr>
          <p:spPr>
            <a:xfrm>
              <a:off x="3212884" y="5367691"/>
              <a:ext cx="6108671" cy="789775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alpha val="40000"/>
                  </a:schemeClr>
                </a:gs>
                <a:gs pos="74000">
                  <a:schemeClr val="accent5">
                    <a:alpha val="40000"/>
                  </a:schemeClr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0000"/>
                </a:lnSpc>
                <a:spcBef>
                  <a:spcPts val="400"/>
                </a:spcBef>
                <a:spcAft>
                  <a:spcPts val="200"/>
                </a:spcAft>
              </a:pPr>
              <a:r>
                <a:rPr lang="en-AU" sz="130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Key Metrics Dashboard and Data Explorer have</a:t>
              </a:r>
            </a:p>
            <a:p>
              <a:pPr>
                <a:lnSpc>
                  <a:spcPct val="110000"/>
                </a:lnSpc>
                <a:spcBef>
                  <a:spcPts val="400"/>
                </a:spcBef>
                <a:spcAft>
                  <a:spcPts val="200"/>
                </a:spcAft>
              </a:pPr>
              <a:r>
                <a:rPr lang="en-AU" sz="130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transitioned ITE data to </a:t>
              </a:r>
              <a:r>
                <a:rPr lang="en-AU" sz="1300" b="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</a:t>
              </a:r>
              <a:r>
                <a:rPr lang="en-AU" sz="1300" b="1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ATWD initiative’s data portal</a:t>
              </a:r>
              <a:r>
                <a:rPr lang="en-AU" sz="130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pic>
          <p:nvPicPr>
            <p:cNvPr id="11" name="Picture 10" descr="A red sign with white text&#10;&#10;Description automatically generated">
              <a:extLst>
                <a:ext uri="{FF2B5EF4-FFF2-40B4-BE49-F238E27FC236}">
                  <a16:creationId xmlns:a16="http://schemas.microsoft.com/office/drawing/2014/main" id="{0EDEBD1C-C89D-B164-38C8-4CB8E59D746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tretch>
              <a:fillRect/>
            </a:stretch>
          </p:blipFill>
          <p:spPr>
            <a:xfrm>
              <a:off x="8078411" y="5606810"/>
              <a:ext cx="858574" cy="515144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646C812-1AB8-5C3B-332A-1D325D56554A}"/>
                </a:ext>
              </a:extLst>
            </p:cNvPr>
            <p:cNvSpPr txBox="1"/>
            <p:nvPr userDrawn="1"/>
          </p:nvSpPr>
          <p:spPr>
            <a:xfrm>
              <a:off x="7693841" y="5378345"/>
              <a:ext cx="1627714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AU" sz="1000" b="1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Teacher Workforce data</a:t>
              </a:r>
              <a:endParaRPr lang="en-AU" sz="1000" b="1"/>
            </a:p>
          </p:txBody>
        </p:sp>
      </p:grpSp>
    </p:spTree>
    <p:extLst>
      <p:ext uri="{BB962C8B-B14F-4D97-AF65-F5344CB8AC3E}">
        <p14:creationId xmlns:p14="http://schemas.microsoft.com/office/powerpoint/2010/main" val="8916184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cher Survey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CF27CC69-105E-0934-7873-20284EB728CA}"/>
              </a:ext>
            </a:extLst>
          </p:cNvPr>
          <p:cNvSpPr txBox="1"/>
          <p:nvPr userDrawn="1"/>
        </p:nvSpPr>
        <p:spPr>
          <a:xfrm>
            <a:off x="560388" y="391756"/>
            <a:ext cx="9678442" cy="42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lvl="0">
              <a:lnSpc>
                <a:spcPct val="90000"/>
              </a:lnSpc>
              <a:spcBef>
                <a:spcPct val="0"/>
              </a:spcBef>
              <a:buNone/>
              <a:defRPr sz="24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AU"/>
              <a:t>Australian Teacher Workforce Survey annual timeline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595BCBB-FF2C-A01B-26A2-FD345C4F142D}"/>
              </a:ext>
            </a:extLst>
          </p:cNvPr>
          <p:cNvCxnSpPr>
            <a:cxnSpLocks/>
            <a:endCxn id="27" idx="0"/>
          </p:cNvCxnSpPr>
          <p:nvPr userDrawn="1"/>
        </p:nvCxnSpPr>
        <p:spPr>
          <a:xfrm>
            <a:off x="7956214" y="1545025"/>
            <a:ext cx="9816" cy="1555659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2F547D10-7DC9-A444-B215-C8CC6E3051C8}"/>
              </a:ext>
            </a:extLst>
          </p:cNvPr>
          <p:cNvSpPr/>
          <p:nvPr userDrawn="1"/>
        </p:nvSpPr>
        <p:spPr>
          <a:xfrm>
            <a:off x="412677" y="3233492"/>
            <a:ext cx="11366645" cy="321347"/>
          </a:xfrm>
          <a:prstGeom prst="rect">
            <a:avLst/>
          </a:prstGeom>
          <a:solidFill>
            <a:srgbClr val="E2EFF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28CD0E-5474-30DF-88D0-D5C528ED9480}"/>
              </a:ext>
            </a:extLst>
          </p:cNvPr>
          <p:cNvSpPr txBox="1"/>
          <p:nvPr userDrawn="1"/>
        </p:nvSpPr>
        <p:spPr>
          <a:xfrm>
            <a:off x="808737" y="1445863"/>
            <a:ext cx="306679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400"/>
              </a:spcBef>
            </a:pPr>
            <a:r>
              <a:rPr lang="en-US" sz="1400" b="1"/>
              <a:t>Early promotion</a:t>
            </a:r>
          </a:p>
          <a:p>
            <a:pPr lvl="0">
              <a:spcBef>
                <a:spcPts val="400"/>
              </a:spcBef>
            </a:pPr>
            <a:r>
              <a:rPr lang="en-US" sz="1400"/>
              <a:t>(commencing May)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Distribution of early promotion material to stakeholders.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Stakeholder promotion as applicable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E1BED94-DBBF-AAD5-19F2-5A48079966DD}"/>
              </a:ext>
            </a:extLst>
          </p:cNvPr>
          <p:cNvCxnSpPr>
            <a:cxnSpLocks/>
            <a:endCxn id="17" idx="0"/>
          </p:cNvCxnSpPr>
          <p:nvPr userDrawn="1"/>
        </p:nvCxnSpPr>
        <p:spPr>
          <a:xfrm flipH="1">
            <a:off x="798922" y="1495444"/>
            <a:ext cx="9817" cy="160524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39C917D-A867-EE79-A817-65AF447AD9EE}"/>
              </a:ext>
            </a:extLst>
          </p:cNvPr>
          <p:cNvCxnSpPr>
            <a:cxnSpLocks/>
          </p:cNvCxnSpPr>
          <p:nvPr userDrawn="1"/>
        </p:nvCxnSpPr>
        <p:spPr>
          <a:xfrm>
            <a:off x="2590699" y="3675450"/>
            <a:ext cx="0" cy="1569212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25239BB-AE62-EB95-92A4-96E221B3B62E}"/>
              </a:ext>
            </a:extLst>
          </p:cNvPr>
          <p:cNvCxnSpPr>
            <a:cxnSpLocks/>
            <a:endCxn id="19" idx="0"/>
          </p:cNvCxnSpPr>
          <p:nvPr userDrawn="1"/>
        </p:nvCxnSpPr>
        <p:spPr>
          <a:xfrm>
            <a:off x="4382476" y="1495444"/>
            <a:ext cx="0" cy="160524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4251B12-AF0B-0F6E-4178-9BA082A4D83A}"/>
              </a:ext>
            </a:extLst>
          </p:cNvPr>
          <p:cNvCxnSpPr>
            <a:cxnSpLocks/>
          </p:cNvCxnSpPr>
          <p:nvPr userDrawn="1"/>
        </p:nvCxnSpPr>
        <p:spPr>
          <a:xfrm>
            <a:off x="6186627" y="3675450"/>
            <a:ext cx="0" cy="1281383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7A6374A-3EED-A6C6-C4DE-704372C6963D}"/>
              </a:ext>
            </a:extLst>
          </p:cNvPr>
          <p:cNvCxnSpPr>
            <a:cxnSpLocks/>
          </p:cNvCxnSpPr>
          <p:nvPr userDrawn="1"/>
        </p:nvCxnSpPr>
        <p:spPr>
          <a:xfrm>
            <a:off x="9757808" y="3684216"/>
            <a:ext cx="0" cy="954581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38C2159-993C-41E2-BA90-073E68538523}"/>
              </a:ext>
            </a:extLst>
          </p:cNvPr>
          <p:cNvSpPr txBox="1"/>
          <p:nvPr userDrawn="1"/>
        </p:nvSpPr>
        <p:spPr>
          <a:xfrm>
            <a:off x="2604452" y="3848837"/>
            <a:ext cx="3185158" cy="1374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400"/>
              </a:spcBef>
            </a:pPr>
            <a:r>
              <a:rPr lang="en-US" sz="1400" b="1">
                <a:solidFill>
                  <a:schemeClr val="accent3"/>
                </a:solidFill>
              </a:rPr>
              <a:t>Communications collateral circulated</a:t>
            </a:r>
            <a:endParaRPr lang="en-US" sz="1400">
              <a:solidFill>
                <a:schemeClr val="accent3"/>
              </a:solidFill>
            </a:endParaRP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TRAs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Employer groups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Associations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Unions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BF0478-5771-1104-9157-2DB649BBEB4A}"/>
              </a:ext>
            </a:extLst>
          </p:cNvPr>
          <p:cNvSpPr txBox="1"/>
          <p:nvPr userDrawn="1"/>
        </p:nvSpPr>
        <p:spPr>
          <a:xfrm>
            <a:off x="4382475" y="1445863"/>
            <a:ext cx="3211283" cy="1374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400"/>
              </a:spcBef>
            </a:pPr>
            <a:r>
              <a:rPr lang="en-US" sz="1400" b="1">
                <a:solidFill>
                  <a:schemeClr val="accent2"/>
                </a:solidFill>
              </a:rPr>
              <a:t>Teacher Survey open</a:t>
            </a:r>
            <a:endParaRPr lang="en-US" sz="1400">
              <a:solidFill>
                <a:schemeClr val="accent2"/>
              </a:solidFill>
            </a:endParaRP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First states and territories open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Teachers invited to participate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AITSL social media promotion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Stakeholder promotion as applicable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68385F9-440C-2304-90A8-F35167A7B771}"/>
              </a:ext>
            </a:extLst>
          </p:cNvPr>
          <p:cNvSpPr txBox="1"/>
          <p:nvPr userDrawn="1"/>
        </p:nvSpPr>
        <p:spPr>
          <a:xfrm>
            <a:off x="6200379" y="3848837"/>
            <a:ext cx="327004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400"/>
              </a:spcBef>
            </a:pPr>
            <a:r>
              <a:rPr lang="en-US" sz="1400" b="1">
                <a:solidFill>
                  <a:schemeClr val="accent1"/>
                </a:solidFill>
              </a:rPr>
              <a:t>Teacher Survey open</a:t>
            </a:r>
            <a:endParaRPr lang="en-US" sz="1400">
              <a:solidFill>
                <a:schemeClr val="accent1"/>
              </a:solidFill>
            </a:endParaRPr>
          </a:p>
          <a:p>
            <a:pPr marL="171450" lvl="0" indent="-1714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Additional states and territories open</a:t>
            </a:r>
          </a:p>
          <a:p>
            <a:pPr marL="171450" lvl="0" indent="-1714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Invitation and reminder emails continue</a:t>
            </a:r>
          </a:p>
          <a:p>
            <a:pPr marL="171450" lvl="0" indent="-1714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Promotional activities continue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663AD3-A07F-C3F3-6EFF-E53948A7F59A}"/>
              </a:ext>
            </a:extLst>
          </p:cNvPr>
          <p:cNvSpPr txBox="1"/>
          <p:nvPr userDrawn="1"/>
        </p:nvSpPr>
        <p:spPr>
          <a:xfrm>
            <a:off x="9765142" y="3848837"/>
            <a:ext cx="2165599" cy="789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400"/>
              </a:spcBef>
            </a:pPr>
            <a:r>
              <a:rPr lang="en-US" sz="1400" b="1">
                <a:solidFill>
                  <a:schemeClr val="accent5"/>
                </a:solidFill>
              </a:rPr>
              <a:t>Teacher Survey closed</a:t>
            </a:r>
            <a:endParaRPr lang="en-US" sz="1400"/>
          </a:p>
          <a:p>
            <a:pPr marL="182563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Remaining states and territories close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3252AA0-33ED-71EF-BD88-D51E2DECAB09}"/>
              </a:ext>
            </a:extLst>
          </p:cNvPr>
          <p:cNvSpPr/>
          <p:nvPr userDrawn="1"/>
        </p:nvSpPr>
        <p:spPr>
          <a:xfrm>
            <a:off x="511539" y="3100684"/>
            <a:ext cx="574766" cy="574766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050" b="1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E3F4EB2-36C0-09C0-9669-5591F45AB564}"/>
              </a:ext>
            </a:extLst>
          </p:cNvPr>
          <p:cNvSpPr/>
          <p:nvPr userDrawn="1"/>
        </p:nvSpPr>
        <p:spPr>
          <a:xfrm>
            <a:off x="2303316" y="3100684"/>
            <a:ext cx="574766" cy="574766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/>
              <a:t>Jul</a:t>
            </a:r>
            <a:endParaRPr lang="en-AU" sz="1050" b="1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D60D324-76D4-12F2-C33D-610725206F51}"/>
              </a:ext>
            </a:extLst>
          </p:cNvPr>
          <p:cNvSpPr/>
          <p:nvPr userDrawn="1"/>
        </p:nvSpPr>
        <p:spPr>
          <a:xfrm>
            <a:off x="4095093" y="3100684"/>
            <a:ext cx="574766" cy="574766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/>
              <a:t>Aug</a:t>
            </a:r>
            <a:endParaRPr lang="en-AU" sz="1050" b="1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7557B5D-E223-7FE5-3039-03EB99CB27AC}"/>
              </a:ext>
            </a:extLst>
          </p:cNvPr>
          <p:cNvSpPr/>
          <p:nvPr userDrawn="1"/>
        </p:nvSpPr>
        <p:spPr>
          <a:xfrm>
            <a:off x="5886870" y="3100684"/>
            <a:ext cx="574766" cy="57476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/>
              <a:t>Sep</a:t>
            </a:r>
            <a:endParaRPr lang="en-AU" sz="1050" b="1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5AAEAB6-0453-B2B7-AFC9-F9852AD809E9}"/>
              </a:ext>
            </a:extLst>
          </p:cNvPr>
          <p:cNvSpPr/>
          <p:nvPr userDrawn="1"/>
        </p:nvSpPr>
        <p:spPr>
          <a:xfrm>
            <a:off x="7678647" y="3100684"/>
            <a:ext cx="574766" cy="574766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/>
              <a:t>Oct</a:t>
            </a:r>
            <a:endParaRPr lang="en-AU" sz="1050" b="1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619280A-80F7-B921-F6D3-E15D9B8C9584}"/>
              </a:ext>
            </a:extLst>
          </p:cNvPr>
          <p:cNvSpPr/>
          <p:nvPr userDrawn="1"/>
        </p:nvSpPr>
        <p:spPr>
          <a:xfrm>
            <a:off x="9470425" y="3100684"/>
            <a:ext cx="574766" cy="574766"/>
          </a:xfrm>
          <a:prstGeom prst="ellipse">
            <a:avLst/>
          </a:prstGeom>
          <a:solidFill>
            <a:schemeClr val="accent5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/>
              <a:t>Nov</a:t>
            </a:r>
            <a:endParaRPr lang="en-AU" sz="1050" b="1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EED24EA-9AC2-D78D-7C9C-CB0C12C50FE2}"/>
              </a:ext>
            </a:extLst>
          </p:cNvPr>
          <p:cNvSpPr txBox="1"/>
          <p:nvPr userDrawn="1"/>
        </p:nvSpPr>
        <p:spPr>
          <a:xfrm>
            <a:off x="7956213" y="1495444"/>
            <a:ext cx="3296172" cy="1374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400"/>
              </a:spcBef>
            </a:pPr>
            <a:r>
              <a:rPr lang="en-US" sz="1400" b="1">
                <a:solidFill>
                  <a:schemeClr val="accent6"/>
                </a:solidFill>
              </a:rPr>
              <a:t>Teacher Survey open</a:t>
            </a:r>
            <a:endParaRPr lang="en-US" sz="1400">
              <a:solidFill>
                <a:schemeClr val="accent6"/>
              </a:solidFill>
            </a:endParaRP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Remaining states and territories open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Invitation and reminder emails continue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Promotional activities continue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First states and territories close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0BFD9F1-FCFF-BE33-56FE-9546E46A2EBB}"/>
              </a:ext>
            </a:extLst>
          </p:cNvPr>
          <p:cNvCxnSpPr>
            <a:cxnSpLocks/>
          </p:cNvCxnSpPr>
          <p:nvPr userDrawn="1"/>
        </p:nvCxnSpPr>
        <p:spPr>
          <a:xfrm>
            <a:off x="329747" y="6579742"/>
            <a:ext cx="11532507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66FD493C-D969-D763-8252-362EA76441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116" y="5901959"/>
            <a:ext cx="705137" cy="666000"/>
          </a:xfrm>
          <a:prstGeom prst="rect">
            <a:avLst/>
          </a:prstGeom>
        </p:spPr>
      </p:pic>
      <p:pic>
        <p:nvPicPr>
          <p:cNvPr id="21" name="Picture 20" descr="A colorful circle with text&#10;&#10;AI-generated content may be incorrect.">
            <a:extLst>
              <a:ext uri="{FF2B5EF4-FFF2-40B4-BE49-F238E27FC236}">
                <a16:creationId xmlns:a16="http://schemas.microsoft.com/office/drawing/2014/main" id="{A230647D-75CE-3665-0D06-20303C4949E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48" y="5948433"/>
            <a:ext cx="1437529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8815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p us get teachers involv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CF27CC69-105E-0934-7873-20284EB728CA}"/>
              </a:ext>
            </a:extLst>
          </p:cNvPr>
          <p:cNvSpPr txBox="1"/>
          <p:nvPr userDrawn="1"/>
        </p:nvSpPr>
        <p:spPr>
          <a:xfrm>
            <a:off x="560388" y="391756"/>
            <a:ext cx="9152955" cy="42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lvl="0">
              <a:lnSpc>
                <a:spcPct val="90000"/>
              </a:lnSpc>
              <a:spcBef>
                <a:spcPct val="0"/>
              </a:spcBef>
              <a:buNone/>
              <a:defRPr sz="24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AU"/>
              <a:t>Help us get teachers involved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429FE5B-EA8C-B994-7BA0-2A40C9739288}"/>
              </a:ext>
            </a:extLst>
          </p:cNvPr>
          <p:cNvGrpSpPr/>
          <p:nvPr userDrawn="1"/>
        </p:nvGrpSpPr>
        <p:grpSpPr>
          <a:xfrm>
            <a:off x="1775919" y="1846448"/>
            <a:ext cx="1543592" cy="1543592"/>
            <a:chOff x="2818202" y="2879346"/>
            <a:chExt cx="1543592" cy="1543592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472300D-BFCC-1643-2A0F-4572E63EA5F8}"/>
                </a:ext>
              </a:extLst>
            </p:cNvPr>
            <p:cNvSpPr/>
            <p:nvPr/>
          </p:nvSpPr>
          <p:spPr>
            <a:xfrm>
              <a:off x="2818202" y="2879346"/>
              <a:ext cx="1543592" cy="1543592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/>
                <a:t>Share on social media</a:t>
              </a:r>
              <a:endParaRPr lang="en-AU" sz="1400" b="1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6C5493B-AD6F-CBE9-B07F-9CD11EFE7A44}"/>
                </a:ext>
              </a:extLst>
            </p:cNvPr>
            <p:cNvSpPr txBox="1"/>
            <p:nvPr/>
          </p:nvSpPr>
          <p:spPr>
            <a:xfrm>
              <a:off x="3432743" y="2955775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1</a:t>
              </a:r>
              <a:endParaRPr lang="en-AU"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F8B6867-C396-4B81-C1AC-3A46D7490857}"/>
              </a:ext>
            </a:extLst>
          </p:cNvPr>
          <p:cNvGrpSpPr/>
          <p:nvPr userDrawn="1"/>
        </p:nvGrpSpPr>
        <p:grpSpPr>
          <a:xfrm>
            <a:off x="4156512" y="1846448"/>
            <a:ext cx="1543592" cy="1543592"/>
            <a:chOff x="5198795" y="2877429"/>
            <a:chExt cx="1543592" cy="1543592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A01C354-CF4F-B1CB-243E-FB7093C2961D}"/>
                </a:ext>
              </a:extLst>
            </p:cNvPr>
            <p:cNvSpPr/>
            <p:nvPr/>
          </p:nvSpPr>
          <p:spPr>
            <a:xfrm>
              <a:off x="5198795" y="2877429"/>
              <a:ext cx="1543592" cy="1543592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/>
                <a:t>Promote on website</a:t>
              </a:r>
              <a:endParaRPr lang="en-AU" sz="1400" b="1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8CA120F-6A1E-DF22-4B63-1AB4D296EF2D}"/>
                </a:ext>
              </a:extLst>
            </p:cNvPr>
            <p:cNvSpPr txBox="1"/>
            <p:nvPr/>
          </p:nvSpPr>
          <p:spPr>
            <a:xfrm>
              <a:off x="5813336" y="2953858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2</a:t>
              </a:r>
              <a:endParaRPr lang="en-AU"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2F30FC8-5CB8-F38F-C662-881D506E3B87}"/>
              </a:ext>
            </a:extLst>
          </p:cNvPr>
          <p:cNvGrpSpPr/>
          <p:nvPr userDrawn="1"/>
        </p:nvGrpSpPr>
        <p:grpSpPr>
          <a:xfrm>
            <a:off x="6537105" y="1846448"/>
            <a:ext cx="1543592" cy="1543592"/>
            <a:chOff x="7579388" y="2879346"/>
            <a:chExt cx="1543592" cy="1543592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ACD4416-258E-5CB9-5417-4595882DF5C6}"/>
                </a:ext>
              </a:extLst>
            </p:cNvPr>
            <p:cNvSpPr/>
            <p:nvPr/>
          </p:nvSpPr>
          <p:spPr>
            <a:xfrm>
              <a:off x="7579388" y="2879346"/>
              <a:ext cx="1543592" cy="1543592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/>
                <a:t>Promote in </a:t>
              </a:r>
              <a:r>
                <a:rPr lang="en-US" sz="1400" b="1" err="1"/>
                <a:t>eNewsletter</a:t>
              </a:r>
              <a:endParaRPr lang="en-AU" sz="1400" b="1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14B0F52-F389-0493-1C8B-6D4F40F2AD34}"/>
                </a:ext>
              </a:extLst>
            </p:cNvPr>
            <p:cNvSpPr txBox="1"/>
            <p:nvPr/>
          </p:nvSpPr>
          <p:spPr>
            <a:xfrm>
              <a:off x="8193929" y="2955775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3</a:t>
              </a:r>
              <a:endParaRPr lang="en-AU"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258F8A2-C386-8A36-5A3B-28B18C4644CC}"/>
              </a:ext>
            </a:extLst>
          </p:cNvPr>
          <p:cNvGrpSpPr/>
          <p:nvPr userDrawn="1"/>
        </p:nvGrpSpPr>
        <p:grpSpPr>
          <a:xfrm>
            <a:off x="8695238" y="1846448"/>
            <a:ext cx="1543592" cy="1543592"/>
            <a:chOff x="7579388" y="2879346"/>
            <a:chExt cx="1543592" cy="1543592"/>
          </a:xfrm>
          <a:solidFill>
            <a:schemeClr val="accent6"/>
          </a:solidFill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1EDD61B-92D3-F7A6-4750-A7C05EDE9BEB}"/>
                </a:ext>
              </a:extLst>
            </p:cNvPr>
            <p:cNvSpPr/>
            <p:nvPr/>
          </p:nvSpPr>
          <p:spPr>
            <a:xfrm>
              <a:off x="7579388" y="2879346"/>
              <a:ext cx="1543592" cy="1543592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/>
                <a:t>Invite us to networks and forums</a:t>
              </a:r>
              <a:endParaRPr lang="en-AU" sz="1400" b="1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9630F2C-B295-5550-4053-97B093077418}"/>
                </a:ext>
              </a:extLst>
            </p:cNvPr>
            <p:cNvSpPr txBox="1"/>
            <p:nvPr/>
          </p:nvSpPr>
          <p:spPr>
            <a:xfrm>
              <a:off x="8193929" y="2955775"/>
              <a:ext cx="314510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4</a:t>
              </a:r>
              <a:endParaRPr lang="en-AU" sz="2000" b="1">
                <a:solidFill>
                  <a:schemeClr val="bg1"/>
                </a:solidFill>
              </a:endParaRPr>
            </a:p>
          </p:txBody>
        </p:sp>
      </p:grpSp>
      <p:sp>
        <p:nvSpPr>
          <p:cNvPr id="23" name="Title 2">
            <a:extLst>
              <a:ext uri="{FF2B5EF4-FFF2-40B4-BE49-F238E27FC236}">
                <a16:creationId xmlns:a16="http://schemas.microsoft.com/office/drawing/2014/main" id="{5DA11C7A-6F07-3684-EAF6-46F03F5F7606}"/>
              </a:ext>
            </a:extLst>
          </p:cNvPr>
          <p:cNvSpPr txBox="1">
            <a:spLocks/>
          </p:cNvSpPr>
          <p:nvPr userDrawn="1"/>
        </p:nvSpPr>
        <p:spPr>
          <a:xfrm>
            <a:off x="629485" y="4260238"/>
            <a:ext cx="10507039" cy="72904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n-AU" sz="1600">
                <a:solidFill>
                  <a:schemeClr val="accent4"/>
                </a:solidFill>
              </a:rPr>
              <a:t>AITSL can provide content, messaging and logos, and links for social media posts</a:t>
            </a:r>
          </a:p>
          <a:p>
            <a:pPr algn="ctr">
              <a:spcAft>
                <a:spcPts val="600"/>
              </a:spcAft>
            </a:pPr>
            <a:r>
              <a:rPr lang="en-AU" sz="1600">
                <a:solidFill>
                  <a:schemeClr val="accent3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atwd.secretariat@aitsl.edu.au</a:t>
            </a:r>
            <a:r>
              <a:rPr lang="en-AU" sz="1600">
                <a:solidFill>
                  <a:schemeClr val="accent3"/>
                </a:solidFill>
              </a:rPr>
              <a:t>  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9197A12-5EF7-E405-88C3-CEAA03282440}"/>
              </a:ext>
            </a:extLst>
          </p:cNvPr>
          <p:cNvCxnSpPr>
            <a:cxnSpLocks/>
          </p:cNvCxnSpPr>
          <p:nvPr userDrawn="1"/>
        </p:nvCxnSpPr>
        <p:spPr>
          <a:xfrm>
            <a:off x="329747" y="6579742"/>
            <a:ext cx="11532507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B4F2C30E-AA21-62F7-45AF-7A00C284A1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116" y="5901959"/>
            <a:ext cx="705137" cy="666000"/>
          </a:xfrm>
          <a:prstGeom prst="rect">
            <a:avLst/>
          </a:prstGeom>
        </p:spPr>
      </p:pic>
      <p:pic>
        <p:nvPicPr>
          <p:cNvPr id="6" name="Picture 5" descr="A colorful circle with text&#10;&#10;AI-generated content may be incorrect.">
            <a:extLst>
              <a:ext uri="{FF2B5EF4-FFF2-40B4-BE49-F238E27FC236}">
                <a16:creationId xmlns:a16="http://schemas.microsoft.com/office/drawing/2014/main" id="{E82C305A-9C50-BCBE-A71B-670E2E03484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48" y="5948433"/>
            <a:ext cx="1437529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9821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annual activi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602012-CEB1-E9A6-6A78-30AFEA8B1E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28205" y="1109858"/>
            <a:ext cx="3638085" cy="36380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2902878-182A-7B89-263A-E495F219B9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3973" r="32614" b="18053"/>
          <a:stretch/>
        </p:blipFill>
        <p:spPr>
          <a:xfrm>
            <a:off x="6007203" y="0"/>
            <a:ext cx="6184797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22CD6A5-952B-967A-2D50-04DD1ED0E159}"/>
              </a:ext>
            </a:extLst>
          </p:cNvPr>
          <p:cNvSpPr txBox="1">
            <a:spLocks/>
          </p:cNvSpPr>
          <p:nvPr userDrawn="1"/>
        </p:nvSpPr>
        <p:spPr>
          <a:xfrm>
            <a:off x="1428235" y="2096727"/>
            <a:ext cx="3248351" cy="14586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AU" sz="2800" b="1"/>
              <a:t>Key annual activities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9FAA35AB-652E-F4D9-A61E-2633C586BD6D}"/>
              </a:ext>
            </a:extLst>
          </p:cNvPr>
          <p:cNvSpPr txBox="1">
            <a:spLocks/>
          </p:cNvSpPr>
          <p:nvPr userDrawn="1"/>
        </p:nvSpPr>
        <p:spPr>
          <a:xfrm>
            <a:off x="6420694" y="3263107"/>
            <a:ext cx="5644551" cy="3317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88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76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64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52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1"/>
              <a:t>Workforce and ITE data uploads </a:t>
            </a:r>
            <a:r>
              <a:rPr lang="en-AU" sz="1500">
                <a:solidFill>
                  <a:srgbClr val="E9F033"/>
                </a:solidFill>
              </a:rPr>
              <a:t>(October/November)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3AE96CA-1C11-9C52-91F0-D055ED6131A8}"/>
              </a:ext>
            </a:extLst>
          </p:cNvPr>
          <p:cNvSpPr txBox="1">
            <a:spLocks/>
          </p:cNvSpPr>
          <p:nvPr userDrawn="1"/>
        </p:nvSpPr>
        <p:spPr>
          <a:xfrm>
            <a:off x="6702725" y="1737646"/>
            <a:ext cx="5075782" cy="33178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88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76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64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52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700" b="1"/>
              <a:t>National Trends: ITE Pipeline </a:t>
            </a:r>
            <a:r>
              <a:rPr lang="en-AU">
                <a:solidFill>
                  <a:srgbClr val="E9F033"/>
                </a:solidFill>
              </a:rPr>
              <a:t>(December)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ADAB58C0-81EE-0F0C-DCD1-EBCB22BC22F6}"/>
              </a:ext>
            </a:extLst>
          </p:cNvPr>
          <p:cNvSpPr txBox="1">
            <a:spLocks/>
          </p:cNvSpPr>
          <p:nvPr userDrawn="1"/>
        </p:nvSpPr>
        <p:spPr>
          <a:xfrm>
            <a:off x="6875253" y="982214"/>
            <a:ext cx="4903254" cy="33178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88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76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64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52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700" b="1"/>
              <a:t>National Trends: Teacher Workforce </a:t>
            </a:r>
            <a:r>
              <a:rPr lang="en-AU">
                <a:solidFill>
                  <a:srgbClr val="E9F033"/>
                </a:solidFill>
              </a:rPr>
              <a:t>(March)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0B860640-68BE-38D7-56CE-9863C0CB7677}"/>
              </a:ext>
            </a:extLst>
          </p:cNvPr>
          <p:cNvSpPr txBox="1">
            <a:spLocks/>
          </p:cNvSpPr>
          <p:nvPr userDrawn="1"/>
        </p:nvSpPr>
        <p:spPr>
          <a:xfrm>
            <a:off x="6547448" y="2494252"/>
            <a:ext cx="5517797" cy="331787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88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76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64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52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100" b="1"/>
              <a:t>Australian Teacher Workforce Survey </a:t>
            </a:r>
            <a:r>
              <a:rPr lang="en-AU" sz="1900">
                <a:solidFill>
                  <a:srgbClr val="E9F033"/>
                </a:solidFill>
              </a:rPr>
              <a:t>(July to November)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A7AAC456-5152-1551-01F9-77D4925D67E9}"/>
              </a:ext>
            </a:extLst>
          </p:cNvPr>
          <p:cNvSpPr txBox="1">
            <a:spLocks/>
          </p:cNvSpPr>
          <p:nvPr userDrawn="1"/>
        </p:nvSpPr>
        <p:spPr>
          <a:xfrm>
            <a:off x="6702725" y="4751750"/>
            <a:ext cx="5075782" cy="33178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88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76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64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52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700" b="1"/>
              <a:t>Annual reporting for AESOC </a:t>
            </a:r>
            <a:r>
              <a:rPr lang="en-AU">
                <a:solidFill>
                  <a:srgbClr val="E9F033"/>
                </a:solidFill>
              </a:rPr>
              <a:t>(July/August)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36AAFB49-2C7F-B884-02CF-D148FB16B591}"/>
              </a:ext>
            </a:extLst>
          </p:cNvPr>
          <p:cNvSpPr txBox="1">
            <a:spLocks/>
          </p:cNvSpPr>
          <p:nvPr userDrawn="1"/>
        </p:nvSpPr>
        <p:spPr>
          <a:xfrm>
            <a:off x="6547448" y="3996318"/>
            <a:ext cx="5644551" cy="33178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88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76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64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52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900" b="1"/>
              <a:t>Linked data available for analysis </a:t>
            </a:r>
            <a:r>
              <a:rPr lang="en-AU" sz="1800">
                <a:solidFill>
                  <a:srgbClr val="E9F033"/>
                </a:solidFill>
              </a:rPr>
              <a:t>(April/May)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BAED359F-2C68-4DFE-F006-011C40E94785}"/>
              </a:ext>
            </a:extLst>
          </p:cNvPr>
          <p:cNvSpPr txBox="1">
            <a:spLocks/>
          </p:cNvSpPr>
          <p:nvPr userDrawn="1"/>
        </p:nvSpPr>
        <p:spPr>
          <a:xfrm>
            <a:off x="6875253" y="5508356"/>
            <a:ext cx="5316747" cy="33178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88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76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64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52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700" b="1"/>
              <a:t>Oversight Board meetings </a:t>
            </a:r>
            <a:r>
              <a:rPr lang="en-AU">
                <a:solidFill>
                  <a:srgbClr val="E9F033"/>
                </a:solidFill>
              </a:rPr>
              <a:t>(usually March, July, October)</a:t>
            </a:r>
          </a:p>
        </p:txBody>
      </p:sp>
    </p:spTree>
    <p:extLst>
      <p:ext uri="{BB962C8B-B14F-4D97-AF65-F5344CB8AC3E}">
        <p14:creationId xmlns:p14="http://schemas.microsoft.com/office/powerpoint/2010/main" val="176190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F7282-990F-0777-472A-AC76821EE9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4238" y="371474"/>
            <a:ext cx="5685318" cy="52387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CC5409-376A-B25F-2C04-0E432B70ED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54746" y="1555165"/>
            <a:ext cx="6762541" cy="2845058"/>
          </a:xfrm>
        </p:spPr>
        <p:txBody>
          <a:bodyPr/>
          <a:lstStyle>
            <a:lvl1pPr marL="0" indent="0">
              <a:buNone/>
              <a:defRPr/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BAD599BF-9096-A010-8B2E-32078C33E8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4747" y="1069855"/>
            <a:ext cx="6762540" cy="458675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0C044721-F419-0E93-1282-E13F5BA950D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238" y="4675516"/>
            <a:ext cx="6762540" cy="845387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Caption</a:t>
            </a:r>
          </a:p>
        </p:txBody>
      </p:sp>
      <p:pic>
        <p:nvPicPr>
          <p:cNvPr id="7" name="Picture 6" descr="A person standing next to a child&#10;&#10;Description automatically generated">
            <a:extLst>
              <a:ext uri="{FF2B5EF4-FFF2-40B4-BE49-F238E27FC236}">
                <a16:creationId xmlns:a16="http://schemas.microsoft.com/office/drawing/2014/main" id="{652CB6D0-32C8-AEB3-510B-11C5F4ECC2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24" r="27516"/>
          <a:stretch/>
        </p:blipFill>
        <p:spPr>
          <a:xfrm>
            <a:off x="-1" y="0"/>
            <a:ext cx="4285489" cy="68580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C249172-4072-D2C4-F9BD-0DF443185283}"/>
              </a:ext>
            </a:extLst>
          </p:cNvPr>
          <p:cNvCxnSpPr>
            <a:cxnSpLocks/>
          </p:cNvCxnSpPr>
          <p:nvPr userDrawn="1"/>
        </p:nvCxnSpPr>
        <p:spPr>
          <a:xfrm>
            <a:off x="4399472" y="6574566"/>
            <a:ext cx="7475935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6185DAFB-45CA-CEAC-90EA-C34E7E95D60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116" y="5901959"/>
            <a:ext cx="705137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51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B7A47-0DCA-6983-BB0C-9AEA9A271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4238" y="371474"/>
            <a:ext cx="5685318" cy="5238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BA8731-18CB-5B19-01A1-D0DF13C20D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54746" y="1555165"/>
            <a:ext cx="6762541" cy="2845058"/>
          </a:xfrm>
        </p:spPr>
        <p:txBody>
          <a:bodyPr/>
          <a:lstStyle>
            <a:lvl1pPr marL="0" indent="0">
              <a:buNone/>
              <a:defRPr/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F399265-31B8-A655-E015-65617FC4FA5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4747" y="1069855"/>
            <a:ext cx="6762540" cy="458675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A866FE75-7F95-66C0-27EF-786B1310FE3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238" y="4675516"/>
            <a:ext cx="6762540" cy="845387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Caption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1C485A7-40DB-391F-BD19-43F3E9A81D2A}"/>
              </a:ext>
            </a:extLst>
          </p:cNvPr>
          <p:cNvCxnSpPr>
            <a:cxnSpLocks/>
          </p:cNvCxnSpPr>
          <p:nvPr userDrawn="1"/>
        </p:nvCxnSpPr>
        <p:spPr>
          <a:xfrm>
            <a:off x="4399472" y="6574566"/>
            <a:ext cx="7475935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B7E9D19-B398-3285-23F6-D0C5E85A01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4285488" cy="6858000"/>
          </a:xfrm>
          <a:prstGeom prst="rect">
            <a:avLst/>
          </a:prstGeom>
        </p:spPr>
      </p:pic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9638BB07-28C8-AE49-66C4-AFA5B89FD8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116" y="5901959"/>
            <a:ext cx="705137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48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d text with ph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2121"/>
            <a:ext cx="7805797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4187" y="1528531"/>
            <a:ext cx="7805797" cy="407076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187" y="1069856"/>
            <a:ext cx="7805797" cy="432040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pic>
        <p:nvPicPr>
          <p:cNvPr id="10" name="Picture 9" descr="A group of people sitting on a bench&#10;&#10;Description automatically generated">
            <a:extLst>
              <a:ext uri="{FF2B5EF4-FFF2-40B4-BE49-F238E27FC236}">
                <a16:creationId xmlns:a16="http://schemas.microsoft.com/office/drawing/2014/main" id="{17ACF656-2F2D-9414-80F7-C27757A40D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6" r="8667"/>
          <a:stretch/>
        </p:blipFill>
        <p:spPr>
          <a:xfrm>
            <a:off x="8406384" y="0"/>
            <a:ext cx="3785616" cy="685800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5394B48-DE91-C9A7-5C26-921CA02F634D}"/>
              </a:ext>
            </a:extLst>
          </p:cNvPr>
          <p:cNvCxnSpPr>
            <a:cxnSpLocks/>
          </p:cNvCxnSpPr>
          <p:nvPr userDrawn="1"/>
        </p:nvCxnSpPr>
        <p:spPr>
          <a:xfrm>
            <a:off x="337351" y="6574566"/>
            <a:ext cx="7952634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4610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d text with phot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D89984F-5B71-FA44-C11F-ECC63E8739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0085"/>
          <a:stretch/>
        </p:blipFill>
        <p:spPr>
          <a:xfrm>
            <a:off x="8768815" y="0"/>
            <a:ext cx="3423185" cy="6858000"/>
          </a:xfrm>
          <a:prstGeom prst="rect">
            <a:avLst/>
          </a:prstGeom>
        </p:spPr>
      </p:pic>
      <p:pic>
        <p:nvPicPr>
          <p:cNvPr id="15" name="Picture 14" descr="A person and a child playing with blocks&#10;&#10;Description automatically generated">
            <a:extLst>
              <a:ext uri="{FF2B5EF4-FFF2-40B4-BE49-F238E27FC236}">
                <a16:creationId xmlns:a16="http://schemas.microsoft.com/office/drawing/2014/main" id="{C2A892DB-8880-43EC-14D7-1A1F9B408D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4" t="-1" r="11512" b="410"/>
          <a:stretch/>
        </p:blipFill>
        <p:spPr>
          <a:xfrm>
            <a:off x="8935009" y="1959672"/>
            <a:ext cx="2938650" cy="2938649"/>
          </a:xfrm>
          <a:prstGeom prst="ellipse">
            <a:avLst/>
          </a:prstGeom>
          <a:ln w="57150">
            <a:solidFill>
              <a:schemeClr val="accent1"/>
            </a:solidFill>
          </a:ln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0661FA1-F497-23EA-512C-F5A13DE2FFAB}"/>
              </a:ext>
            </a:extLst>
          </p:cNvPr>
          <p:cNvCxnSpPr>
            <a:cxnSpLocks/>
          </p:cNvCxnSpPr>
          <p:nvPr userDrawn="1"/>
        </p:nvCxnSpPr>
        <p:spPr>
          <a:xfrm>
            <a:off x="346229" y="6574566"/>
            <a:ext cx="10005469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2120"/>
            <a:ext cx="8132481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4187" y="1528531"/>
            <a:ext cx="8132481" cy="407076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187" y="1069855"/>
            <a:ext cx="8132481" cy="432041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781362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d text with phot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D89984F-5B71-FA44-C11F-ECC63E8739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0085"/>
          <a:stretch/>
        </p:blipFill>
        <p:spPr>
          <a:xfrm>
            <a:off x="8768815" y="0"/>
            <a:ext cx="3423185" cy="6858000"/>
          </a:xfrm>
          <a:prstGeom prst="rect">
            <a:avLst/>
          </a:prstGeom>
        </p:spPr>
      </p:pic>
      <p:pic>
        <p:nvPicPr>
          <p:cNvPr id="3" name="Picture 2" descr="A group of people looking at a tablet&#10;&#10;Description automatically generated">
            <a:extLst>
              <a:ext uri="{FF2B5EF4-FFF2-40B4-BE49-F238E27FC236}">
                <a16:creationId xmlns:a16="http://schemas.microsoft.com/office/drawing/2014/main" id="{F7EB6A9C-FF44-CF20-FBDD-DE3E218E89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1" t="4771" r="32840" b="17424"/>
          <a:stretch/>
        </p:blipFill>
        <p:spPr>
          <a:xfrm>
            <a:off x="8935009" y="1959672"/>
            <a:ext cx="2938650" cy="2938650"/>
          </a:xfrm>
          <a:prstGeom prst="ellipse">
            <a:avLst/>
          </a:prstGeom>
          <a:ln w="57150">
            <a:solidFill>
              <a:schemeClr val="accent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2120"/>
            <a:ext cx="8132481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4187" y="1528531"/>
            <a:ext cx="8132481" cy="407076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187" y="1069856"/>
            <a:ext cx="8132481" cy="432040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5F6F821-2308-83BF-499B-99ACF97E01D4}"/>
              </a:ext>
            </a:extLst>
          </p:cNvPr>
          <p:cNvCxnSpPr>
            <a:cxnSpLocks/>
          </p:cNvCxnSpPr>
          <p:nvPr userDrawn="1"/>
        </p:nvCxnSpPr>
        <p:spPr>
          <a:xfrm>
            <a:off x="346229" y="6574566"/>
            <a:ext cx="10005469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0415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d text with phot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D89984F-5B71-FA44-C11F-ECC63E8739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0085"/>
          <a:stretch/>
        </p:blipFill>
        <p:spPr>
          <a:xfrm>
            <a:off x="8768815" y="0"/>
            <a:ext cx="3423185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F997CA6-6DB9-1004-4D6E-06A7C08C03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926140" y="1959671"/>
            <a:ext cx="2938650" cy="2938650"/>
          </a:xfrm>
          <a:prstGeom prst="ellipse">
            <a:avLst/>
          </a:prstGeom>
          <a:ln w="60325">
            <a:solidFill>
              <a:schemeClr val="accent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2120"/>
            <a:ext cx="8132481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4187" y="1528530"/>
            <a:ext cx="8132481" cy="40707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187" y="1069855"/>
            <a:ext cx="8132481" cy="432041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2184E7C-2624-DB8D-4C86-03CB56DB7DB2}"/>
              </a:ext>
            </a:extLst>
          </p:cNvPr>
          <p:cNvCxnSpPr>
            <a:cxnSpLocks/>
          </p:cNvCxnSpPr>
          <p:nvPr userDrawn="1"/>
        </p:nvCxnSpPr>
        <p:spPr>
          <a:xfrm>
            <a:off x="346229" y="6574566"/>
            <a:ext cx="10005469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4500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finding - photo righ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0258" y="372119"/>
            <a:ext cx="9754643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0259" y="2744612"/>
            <a:ext cx="7784852" cy="291694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68FB09-884C-70D0-C3CB-DDA6DF68D6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0258" y="1528530"/>
            <a:ext cx="7784852" cy="1189448"/>
          </a:xfrm>
        </p:spPr>
        <p:txBody>
          <a:bodyPr>
            <a:normAutofit/>
          </a:bodyPr>
          <a:lstStyle>
            <a:lvl1pPr marL="0" indent="0">
              <a:buNone/>
              <a:defRPr sz="1700" b="0">
                <a:solidFill>
                  <a:schemeClr val="accent6"/>
                </a:solidFill>
              </a:defRPr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Key finding</a:t>
            </a:r>
          </a:p>
        </p:txBody>
      </p:sp>
      <p:pic>
        <p:nvPicPr>
          <p:cNvPr id="7" name="Picture 6" descr="A group of people in a library&#10;&#10;Description automatically generated">
            <a:extLst>
              <a:ext uri="{FF2B5EF4-FFF2-40B4-BE49-F238E27FC236}">
                <a16:creationId xmlns:a16="http://schemas.microsoft.com/office/drawing/2014/main" id="{C6AB1154-11AA-3D17-5E98-6C827F9923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24" t="22688" r="31534" b="14849"/>
          <a:stretch/>
        </p:blipFill>
        <p:spPr>
          <a:xfrm>
            <a:off x="8871598" y="1620771"/>
            <a:ext cx="2563160" cy="2563160"/>
          </a:xfrm>
          <a:prstGeom prst="ellipse">
            <a:avLst/>
          </a:prstGeom>
        </p:spPr>
      </p:pic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05CC94D9-6E3E-D8F3-0D83-063DF92C0D7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0259" y="1069856"/>
            <a:ext cx="7784851" cy="432040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2240815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finding - photo 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a child playing with blocks&#10;&#10;Description automatically generated">
            <a:extLst>
              <a:ext uri="{FF2B5EF4-FFF2-40B4-BE49-F238E27FC236}">
                <a16:creationId xmlns:a16="http://schemas.microsoft.com/office/drawing/2014/main" id="{5D3B6808-6F15-3961-FA92-AF0775AFF4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768" y="1605942"/>
            <a:ext cx="2592817" cy="2592817"/>
          </a:xfrm>
          <a:prstGeom prst="ellipse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0257" y="372117"/>
            <a:ext cx="9758573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0257" y="2742848"/>
            <a:ext cx="7793732" cy="290982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0257" y="1069856"/>
            <a:ext cx="7793733" cy="432040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68FB09-884C-70D0-C3CB-DDA6DF68D6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0258" y="1528530"/>
            <a:ext cx="7793732" cy="1189447"/>
          </a:xfrm>
        </p:spPr>
        <p:txBody>
          <a:bodyPr>
            <a:normAutofit/>
          </a:bodyPr>
          <a:lstStyle>
            <a:lvl1pPr marL="0" indent="0">
              <a:buNone/>
              <a:defRPr sz="1700" b="0">
                <a:solidFill>
                  <a:schemeClr val="accent6"/>
                </a:solidFill>
              </a:defRPr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Key finding</a:t>
            </a:r>
          </a:p>
        </p:txBody>
      </p:sp>
    </p:spTree>
    <p:extLst>
      <p:ext uri="{BB962C8B-B14F-4D97-AF65-F5344CB8AC3E}">
        <p14:creationId xmlns:p14="http://schemas.microsoft.com/office/powerpoint/2010/main" val="33694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10" Type="http://schemas.openxmlformats.org/officeDocument/2006/relationships/image" Target="../media/image10.jpeg"/><Relationship Id="rId4" Type="http://schemas.openxmlformats.org/officeDocument/2006/relationships/slideLayout" Target="../slideLayouts/slideLayout32.xml"/><Relationship Id="rId9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8CE8BE-ACB3-F949-8F25-89089E9A9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189" y="1528530"/>
            <a:ext cx="10650536" cy="4035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45EE57-9BC0-0F4F-F910-85696D426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188" y="371475"/>
            <a:ext cx="9755368" cy="5238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Slide title</a:t>
            </a:r>
            <a:endParaRPr lang="en-AU"/>
          </a:p>
        </p:txBody>
      </p:sp>
      <p:pic>
        <p:nvPicPr>
          <p:cNvPr id="4" name="Picture 3" descr="A colorful circle with text&#10;&#10;AI-generated content may be incorrect.">
            <a:extLst>
              <a:ext uri="{FF2B5EF4-FFF2-40B4-BE49-F238E27FC236}">
                <a16:creationId xmlns:a16="http://schemas.microsoft.com/office/drawing/2014/main" id="{C6518574-4C63-C078-6A4B-88BA99DC283E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48" y="5948433"/>
            <a:ext cx="1437529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694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703" r:id="rId2"/>
    <p:sldLayoutId id="2147483663" r:id="rId3"/>
    <p:sldLayoutId id="2147483664" r:id="rId4"/>
    <p:sldLayoutId id="2147483666" r:id="rId5"/>
    <p:sldLayoutId id="2147483704" r:id="rId6"/>
    <p:sldLayoutId id="214748369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kern="1200">
          <a:solidFill>
            <a:schemeClr val="accent6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6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5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5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52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440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3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45EE57-9BC0-0F4F-F910-85696D426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188" y="371474"/>
            <a:ext cx="9755367" cy="5238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Slide title</a:t>
            </a:r>
            <a:endParaRPr lang="en-AU"/>
          </a:p>
        </p:txBody>
      </p:sp>
      <p:pic>
        <p:nvPicPr>
          <p:cNvPr id="7" name="Picture 6" descr="Chart, sunburst chart&#10;&#10;Description automatically generated">
            <a:extLst>
              <a:ext uri="{FF2B5EF4-FFF2-40B4-BE49-F238E27FC236}">
                <a16:creationId xmlns:a16="http://schemas.microsoft.com/office/drawing/2014/main" id="{02790628-2651-713E-7579-9211CF3A6C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68" r="47168"/>
          <a:stretch/>
        </p:blipFill>
        <p:spPr>
          <a:xfrm>
            <a:off x="10477887" y="8627"/>
            <a:ext cx="1714112" cy="1656271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0DF5100-28D0-AD09-607B-A44C7FF522C6}"/>
              </a:ext>
            </a:extLst>
          </p:cNvPr>
          <p:cNvCxnSpPr>
            <a:cxnSpLocks/>
          </p:cNvCxnSpPr>
          <p:nvPr userDrawn="1"/>
        </p:nvCxnSpPr>
        <p:spPr>
          <a:xfrm>
            <a:off x="329747" y="6579742"/>
            <a:ext cx="11532507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8CE8BE-ACB3-F949-8F25-89089E9A9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188" y="1528532"/>
            <a:ext cx="7772044" cy="40621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pic>
        <p:nvPicPr>
          <p:cNvPr id="4" name="Picture 3" descr="A circular design with different colored squares&#10;&#10;Description automatically generated">
            <a:extLst>
              <a:ext uri="{FF2B5EF4-FFF2-40B4-BE49-F238E27FC236}">
                <a16:creationId xmlns:a16="http://schemas.microsoft.com/office/drawing/2014/main" id="{7B8B87AD-87E9-2CF5-0A57-B816E8E6334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7788" y="1366961"/>
            <a:ext cx="3070781" cy="3070781"/>
          </a:xfrm>
          <a:prstGeom prst="ellipse">
            <a:avLst/>
          </a:prstGeom>
        </p:spPr>
      </p:pic>
      <p:pic>
        <p:nvPicPr>
          <p:cNvPr id="5" name="Picture 4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21FA8777-9ABB-F36E-782D-CF57560E43D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116" y="5901959"/>
            <a:ext cx="705137" cy="666000"/>
          </a:xfrm>
          <a:prstGeom prst="rect">
            <a:avLst/>
          </a:prstGeom>
        </p:spPr>
      </p:pic>
      <p:pic>
        <p:nvPicPr>
          <p:cNvPr id="6" name="Picture 5" descr="A colorful circle with text&#10;&#10;AI-generated content may be incorrect.">
            <a:extLst>
              <a:ext uri="{FF2B5EF4-FFF2-40B4-BE49-F238E27FC236}">
                <a16:creationId xmlns:a16="http://schemas.microsoft.com/office/drawing/2014/main" id="{4DC98E7A-F11A-6A6A-B292-C9A1D86B6E70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48" y="5948433"/>
            <a:ext cx="1437529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812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kern="1200">
          <a:solidFill>
            <a:schemeClr val="accent6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6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5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5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52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440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3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45EE57-9BC0-0F4F-F910-85696D426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188" y="371474"/>
            <a:ext cx="9755367" cy="5238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Slide title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8CE8BE-ACB3-F949-8F25-89089E9A9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189" y="1528532"/>
            <a:ext cx="10869610" cy="4035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pic>
        <p:nvPicPr>
          <p:cNvPr id="4" name="Picture 3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9F4185EE-EC81-1C04-6182-2DFA5D8B8B23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116" y="5901959"/>
            <a:ext cx="705137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022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00" r:id="rId5"/>
    <p:sldLayoutId id="2147483707" r:id="rId6"/>
    <p:sldLayoutId id="2147483711" r:id="rId7"/>
    <p:sldLayoutId id="2147483705" r:id="rId8"/>
    <p:sldLayoutId id="2147483671" r:id="rId9"/>
    <p:sldLayoutId id="2147483708" r:id="rId10"/>
    <p:sldLayoutId id="2147483709" r:id="rId11"/>
    <p:sldLayoutId id="2147483710" r:id="rId12"/>
    <p:sldLayoutId id="2147483740" r:id="rId13"/>
    <p:sldLayoutId id="2147483657" r:id="rId14"/>
    <p:sldLayoutId id="2147483652" r:id="rId15"/>
    <p:sldLayoutId id="2147483653" r:id="rId16"/>
    <p:sldLayoutId id="2147483723" r:id="rId17"/>
    <p:sldLayoutId id="2147483724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kern="1200">
          <a:solidFill>
            <a:schemeClr val="accent6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6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5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5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52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440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3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45EE57-9BC0-0F4F-F910-85696D426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190" y="371474"/>
            <a:ext cx="9755366" cy="5238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Slide title</a:t>
            </a:r>
            <a:endParaRPr lang="en-AU"/>
          </a:p>
        </p:txBody>
      </p:sp>
      <p:pic>
        <p:nvPicPr>
          <p:cNvPr id="7" name="Picture 6" descr="Chart, sunburst chart&#10;&#10;Description automatically generated">
            <a:extLst>
              <a:ext uri="{FF2B5EF4-FFF2-40B4-BE49-F238E27FC236}">
                <a16:creationId xmlns:a16="http://schemas.microsoft.com/office/drawing/2014/main" id="{02790628-2651-713E-7579-9211CF3A6C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68" r="47168"/>
          <a:stretch/>
        </p:blipFill>
        <p:spPr>
          <a:xfrm>
            <a:off x="10477887" y="8627"/>
            <a:ext cx="1714112" cy="165627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8CE8BE-ACB3-F949-8F25-89089E9A9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189" y="1528532"/>
            <a:ext cx="10869609" cy="40732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5133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691" r:id="rId3"/>
    <p:sldLayoutId id="2147483729" r:id="rId4"/>
    <p:sldLayoutId id="2147483730" r:id="rId5"/>
    <p:sldLayoutId id="2147483735" r:id="rId6"/>
    <p:sldLayoutId id="2147483736" r:id="rId7"/>
    <p:sldLayoutId id="2147483737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kern="1200">
          <a:solidFill>
            <a:schemeClr val="accent6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6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5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5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52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440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3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8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ogo with text on it&#10;&#10;AI-generated content may be incorrect.">
            <a:extLst>
              <a:ext uri="{FF2B5EF4-FFF2-40B4-BE49-F238E27FC236}">
                <a16:creationId xmlns:a16="http://schemas.microsoft.com/office/drawing/2014/main" id="{D825FFCF-ACC0-828C-61CF-394E491AF4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069" y="5847679"/>
            <a:ext cx="1645920" cy="781812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1828AB-EA62-95CA-1FC3-2176D64472EF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/>
        </p:nvCxnSpPr>
        <p:spPr>
          <a:xfrm>
            <a:off x="352082" y="6600673"/>
            <a:ext cx="11502000" cy="0"/>
          </a:xfrm>
          <a:prstGeom prst="line">
            <a:avLst/>
          </a:prstGeom>
          <a:ln w="6350">
            <a:solidFill>
              <a:srgbClr val="B7D5D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E651E094-D012-0F45-DA96-88351D2CA6C3}"/>
              </a:ext>
            </a:extLst>
          </p:cNvPr>
          <p:cNvSpPr txBox="1">
            <a:spLocks/>
          </p:cNvSpPr>
          <p:nvPr/>
        </p:nvSpPr>
        <p:spPr>
          <a:xfrm>
            <a:off x="664550" y="4034587"/>
            <a:ext cx="7632783" cy="84974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4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The Australian Teacher Workforce Survey</a:t>
            </a:r>
            <a:endParaRPr lang="en-AU" sz="40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05EABD5-D0F9-4583-1778-F85FF8AE804F}"/>
              </a:ext>
            </a:extLst>
          </p:cNvPr>
          <p:cNvSpPr txBox="1">
            <a:spLocks/>
          </p:cNvSpPr>
          <p:nvPr/>
        </p:nvSpPr>
        <p:spPr>
          <a:xfrm>
            <a:off x="664549" y="5056256"/>
            <a:ext cx="8191583" cy="52550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76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64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52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440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defTabSz="457200">
              <a:lnSpc>
                <a:spcPct val="100000"/>
              </a:lnSpc>
              <a:spcBef>
                <a:spcPct val="20000"/>
              </a:spcBef>
              <a:buFont typeface="Arial"/>
              <a:buNone/>
              <a:defRPr/>
            </a:pPr>
            <a:r>
              <a:rPr lang="en-US" sz="1800" b="1" dirty="0">
                <a:solidFill>
                  <a:prstClr val="white"/>
                </a:solidFill>
                <a:latin typeface="Arial"/>
              </a:rPr>
              <a:t>10 minutes to help drive improvements for the teaching profession</a:t>
            </a:r>
          </a:p>
        </p:txBody>
      </p:sp>
    </p:spTree>
    <p:extLst>
      <p:ext uri="{BB962C8B-B14F-4D97-AF65-F5344CB8AC3E}">
        <p14:creationId xmlns:p14="http://schemas.microsoft.com/office/powerpoint/2010/main" val="1089856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E2DB6E4E-0608-D3C6-DA5F-2F9B8798B191}"/>
              </a:ext>
            </a:extLst>
          </p:cNvPr>
          <p:cNvSpPr txBox="1">
            <a:spLocks/>
          </p:cNvSpPr>
          <p:nvPr/>
        </p:nvSpPr>
        <p:spPr>
          <a:xfrm>
            <a:off x="6975438" y="1856120"/>
            <a:ext cx="4441290" cy="2590800"/>
          </a:xfrm>
          <a:prstGeom prst="rect">
            <a:avLst/>
          </a:prstGeom>
        </p:spPr>
        <p:txBody>
          <a:bodyPr vert="horz" lIns="54000" tIns="0" rIns="5400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b="1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76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64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52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440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480"/>
              </a:spcBef>
            </a:pPr>
            <a:r>
              <a:rPr lang="en-AU" sz="1800" b="0">
                <a:solidFill>
                  <a:srgbClr val="54585A"/>
                </a:solidFill>
              </a:rPr>
              <a:t>The Australian Teacher Workforce Survey captures insights from teachers and school leaders nationwide to build a clearer, evidence-informed picture of the profession – directly impacting education policy, strengthening workforce planning and driving national reform.</a:t>
            </a:r>
            <a:br>
              <a:rPr lang="en-AU" sz="1800" b="0">
                <a:solidFill>
                  <a:srgbClr val="54585A"/>
                </a:solidFill>
              </a:rPr>
            </a:br>
            <a:endParaRPr lang="en-AU" sz="1800" b="0">
              <a:solidFill>
                <a:srgbClr val="54585A"/>
              </a:solidFill>
            </a:endParaRPr>
          </a:p>
          <a:p>
            <a:pPr>
              <a:lnSpc>
                <a:spcPct val="130000"/>
              </a:lnSpc>
              <a:spcBef>
                <a:spcPts val="480"/>
              </a:spcBef>
            </a:pPr>
            <a:r>
              <a:rPr lang="en-AU" sz="1800" b="0">
                <a:solidFill>
                  <a:srgbClr val="54585A"/>
                </a:solidFill>
              </a:rPr>
              <a:t>You know what’s working and what’s not. </a:t>
            </a:r>
            <a:r>
              <a:rPr lang="en-AU" sz="1800">
                <a:solidFill>
                  <a:srgbClr val="54585A"/>
                </a:solidFill>
              </a:rPr>
              <a:t>Your voice is what policymakers need to hear so that they know what to change.</a:t>
            </a:r>
          </a:p>
          <a:p>
            <a:pPr>
              <a:lnSpc>
                <a:spcPct val="130000"/>
              </a:lnSpc>
              <a:spcBef>
                <a:spcPts val="480"/>
              </a:spcBef>
            </a:pPr>
            <a:endParaRPr lang="en-AU" sz="1800" b="0">
              <a:solidFill>
                <a:srgbClr val="54585A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0939FA7-B089-3A9B-03B0-DFC441957B88}"/>
              </a:ext>
            </a:extLst>
          </p:cNvPr>
          <p:cNvSpPr txBox="1">
            <a:spLocks/>
          </p:cNvSpPr>
          <p:nvPr/>
        </p:nvSpPr>
        <p:spPr>
          <a:xfrm>
            <a:off x="6975438" y="983727"/>
            <a:ext cx="5060539" cy="726658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AU" sz="3600" b="1"/>
              <a:t>What is the survey?</a:t>
            </a:r>
          </a:p>
        </p:txBody>
      </p:sp>
    </p:spTree>
    <p:extLst>
      <p:ext uri="{BB962C8B-B14F-4D97-AF65-F5344CB8AC3E}">
        <p14:creationId xmlns:p14="http://schemas.microsoft.com/office/powerpoint/2010/main" val="530414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51">
            <a:extLst>
              <a:ext uri="{FF2B5EF4-FFF2-40B4-BE49-F238E27FC236}">
                <a16:creationId xmlns:a16="http://schemas.microsoft.com/office/drawing/2014/main" id="{666E3E6D-01DC-9155-AAC6-C5D29EB87952}"/>
              </a:ext>
            </a:extLst>
          </p:cNvPr>
          <p:cNvSpPr/>
          <p:nvPr/>
        </p:nvSpPr>
        <p:spPr>
          <a:xfrm>
            <a:off x="4100706" y="1568428"/>
            <a:ext cx="3386920" cy="4142328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id="{13634951-3899-598C-9E58-D39B69434B33}"/>
              </a:ext>
            </a:extLst>
          </p:cNvPr>
          <p:cNvSpPr/>
          <p:nvPr/>
        </p:nvSpPr>
        <p:spPr>
          <a:xfrm>
            <a:off x="7749531" y="1568428"/>
            <a:ext cx="4140725" cy="4142328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3FBC03AA-4F1C-312A-B0D7-A3D3BC6161C3}"/>
              </a:ext>
            </a:extLst>
          </p:cNvPr>
          <p:cNvSpPr/>
          <p:nvPr/>
        </p:nvSpPr>
        <p:spPr>
          <a:xfrm>
            <a:off x="451882" y="1568428"/>
            <a:ext cx="3386920" cy="4142328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55BA58B-9A82-7909-57D3-C86B62AFC3F1}"/>
              </a:ext>
            </a:extLst>
          </p:cNvPr>
          <p:cNvSpPr txBox="1">
            <a:spLocks/>
          </p:cNvSpPr>
          <p:nvPr/>
        </p:nvSpPr>
        <p:spPr>
          <a:xfrm>
            <a:off x="485769" y="519702"/>
            <a:ext cx="9678443" cy="52387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600" b="1" i="0" u="none" strike="noStrike" kern="1200" cap="none" spc="0" normalizeH="0" baseline="0" noProof="0">
                <a:ln>
                  <a:noFill/>
                </a:ln>
                <a:solidFill>
                  <a:srgbClr val="007078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Past survey results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AF6C4B7-531A-0783-1A3F-F3F35A7DED70}"/>
              </a:ext>
            </a:extLst>
          </p:cNvPr>
          <p:cNvSpPr txBox="1"/>
          <p:nvPr/>
        </p:nvSpPr>
        <p:spPr>
          <a:xfrm>
            <a:off x="7998421" y="3912368"/>
            <a:ext cx="1497250" cy="1149921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4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teachers are unsure if they’ll stay in the profession until their retirement</a:t>
            </a:r>
            <a:endParaRPr kumimoji="0" lang="en-AU" sz="1400" b="1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D868915-C2FC-1255-9E59-AA3EEBEFF0B7}"/>
              </a:ext>
            </a:extLst>
          </p:cNvPr>
          <p:cNvGrpSpPr/>
          <p:nvPr/>
        </p:nvGrpSpPr>
        <p:grpSpPr>
          <a:xfrm>
            <a:off x="7231874" y="1393888"/>
            <a:ext cx="2952082" cy="2949672"/>
            <a:chOff x="3607923" y="1316076"/>
            <a:chExt cx="2952082" cy="2949672"/>
          </a:xfrm>
        </p:grpSpPr>
        <p:pic>
          <p:nvPicPr>
            <p:cNvPr id="59" name="Picture 58" descr="A white circle with a black background&#10;&#10;AI-generated content may be incorrect.">
              <a:extLst>
                <a:ext uri="{FF2B5EF4-FFF2-40B4-BE49-F238E27FC236}">
                  <a16:creationId xmlns:a16="http://schemas.microsoft.com/office/drawing/2014/main" id="{CE95D915-B904-5D8F-A4DF-85A4242C63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7923" y="1316076"/>
              <a:ext cx="2952082" cy="2949672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FF34EEA-819C-1283-8771-375B0E4EFCB2}"/>
                </a:ext>
              </a:extLst>
            </p:cNvPr>
            <p:cNvSpPr txBox="1"/>
            <p:nvPr/>
          </p:nvSpPr>
          <p:spPr>
            <a:xfrm>
              <a:off x="3901728" y="2523564"/>
              <a:ext cx="2401634" cy="565146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 algn="ctr">
                <a:defRPr/>
              </a:pPr>
              <a:r>
                <a:rPr lang="en-AU" sz="3200" b="1">
                  <a:solidFill>
                    <a:srgbClr val="F0783C">
                      <a:alpha val="98824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35%</a:t>
              </a:r>
              <a:endParaRPr kumimoji="0" lang="en-AU" sz="3200" b="0" i="0" u="none" strike="noStrike" kern="1200" cap="none" spc="0" normalizeH="0" baseline="0" noProof="0">
                <a:ln>
                  <a:noFill/>
                </a:ln>
                <a:solidFill>
                  <a:srgbClr val="F0783C">
                    <a:alpha val="98824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A0960D4-9A41-F75C-57B4-3F8F78AEC12F}"/>
              </a:ext>
            </a:extLst>
          </p:cNvPr>
          <p:cNvGrpSpPr/>
          <p:nvPr/>
        </p:nvGrpSpPr>
        <p:grpSpPr>
          <a:xfrm>
            <a:off x="9239919" y="1393889"/>
            <a:ext cx="2952081" cy="2949671"/>
            <a:chOff x="5543343" y="1304200"/>
            <a:chExt cx="2952081" cy="2949671"/>
          </a:xfrm>
        </p:grpSpPr>
        <p:pic>
          <p:nvPicPr>
            <p:cNvPr id="60" name="Picture 59" descr="A white circle with a black background&#10;&#10;AI-generated content may be incorrect.">
              <a:extLst>
                <a:ext uri="{FF2B5EF4-FFF2-40B4-BE49-F238E27FC236}">
                  <a16:creationId xmlns:a16="http://schemas.microsoft.com/office/drawing/2014/main" id="{7EC9E52D-CE3A-F0E3-BD08-73365EA4D7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3343" y="1304200"/>
              <a:ext cx="2952081" cy="2949671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A190C5B-A8ED-8C8F-3600-B9119DDDEDFA}"/>
                </a:ext>
              </a:extLst>
            </p:cNvPr>
            <p:cNvSpPr txBox="1"/>
            <p:nvPr/>
          </p:nvSpPr>
          <p:spPr>
            <a:xfrm>
              <a:off x="5842292" y="2534698"/>
              <a:ext cx="2401634" cy="565146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 algn="ctr">
                <a:defRPr/>
              </a:pPr>
              <a:r>
                <a:rPr lang="en-AU" sz="3200" b="1">
                  <a:solidFill>
                    <a:srgbClr val="F0783C">
                      <a:alpha val="98824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39%</a:t>
              </a:r>
              <a:endParaRPr kumimoji="0" lang="en-AU" sz="3200" b="0" i="0" u="none" strike="noStrike" kern="1200" cap="none" spc="0" normalizeH="0" baseline="0" noProof="0">
                <a:ln>
                  <a:noFill/>
                </a:ln>
                <a:solidFill>
                  <a:srgbClr val="F0783C">
                    <a:alpha val="98824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48C4F6EE-82CF-E90C-6157-0AD409B7E941}"/>
              </a:ext>
            </a:extLst>
          </p:cNvPr>
          <p:cNvSpPr txBox="1"/>
          <p:nvPr/>
        </p:nvSpPr>
        <p:spPr>
          <a:xfrm>
            <a:off x="9971247" y="3897132"/>
            <a:ext cx="1497251" cy="1611586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4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say they want to leave before retirement.</a:t>
            </a:r>
            <a:br>
              <a:rPr lang="en-AU" sz="14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AU" sz="1400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100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includes 5% of teachers who report their intention to leave within 1 year</a:t>
            </a:r>
            <a:endParaRPr kumimoji="0" lang="en-AU" sz="1400" b="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C4B1025-6676-A5D6-9175-7F6CE895FD5D}"/>
              </a:ext>
            </a:extLst>
          </p:cNvPr>
          <p:cNvSpPr txBox="1"/>
          <p:nvPr/>
        </p:nvSpPr>
        <p:spPr>
          <a:xfrm>
            <a:off x="4430922" y="1979492"/>
            <a:ext cx="2884798" cy="1057588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6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 (69%) teachers are employed on ongoing contracts and 70% are contracted to work full-time</a:t>
            </a: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35C19618-25AC-8A53-D697-AF888512C52C}"/>
              </a:ext>
            </a:extLst>
          </p:cNvPr>
          <p:cNvSpPr txBox="1">
            <a:spLocks/>
          </p:cNvSpPr>
          <p:nvPr/>
        </p:nvSpPr>
        <p:spPr>
          <a:xfrm>
            <a:off x="485769" y="5916183"/>
            <a:ext cx="8475350" cy="556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AU"/>
              <a:t>How do these findings track with your experience?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8496EF5-2F41-981D-FD88-E9B9BE68DDA7}"/>
              </a:ext>
            </a:extLst>
          </p:cNvPr>
          <p:cNvGrpSpPr/>
          <p:nvPr/>
        </p:nvGrpSpPr>
        <p:grpSpPr>
          <a:xfrm>
            <a:off x="4335815" y="4398215"/>
            <a:ext cx="2969161" cy="530949"/>
            <a:chOff x="8555126" y="4406133"/>
            <a:chExt cx="2969161" cy="53094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F18BD26E-2C33-B6D0-312A-D2739796DD31}"/>
                </a:ext>
              </a:extLst>
            </p:cNvPr>
            <p:cNvGrpSpPr/>
            <p:nvPr/>
          </p:nvGrpSpPr>
          <p:grpSpPr>
            <a:xfrm>
              <a:off x="8555126" y="4406133"/>
              <a:ext cx="2969161" cy="530949"/>
              <a:chOff x="8555126" y="4406133"/>
              <a:chExt cx="2969161" cy="530949"/>
            </a:xfrm>
          </p:grpSpPr>
          <p:pic>
            <p:nvPicPr>
              <p:cNvPr id="66" name="Picture 65" descr="A white rectangular frame with orange border&#10;&#10;AI-generated content may be incorrect.">
                <a:extLst>
                  <a:ext uri="{FF2B5EF4-FFF2-40B4-BE49-F238E27FC236}">
                    <a16:creationId xmlns:a16="http://schemas.microsoft.com/office/drawing/2014/main" id="{024248C4-4F69-F296-2511-CE6D50433F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5126" y="4406133"/>
                <a:ext cx="2969161" cy="530949"/>
              </a:xfrm>
              <a:prstGeom prst="rect">
                <a:avLst/>
              </a:prstGeom>
            </p:spPr>
          </p:pic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458B3ECA-3460-8EE1-311E-283A5A1E64CE}"/>
                  </a:ext>
                </a:extLst>
              </p:cNvPr>
              <p:cNvSpPr txBox="1"/>
              <p:nvPr/>
            </p:nvSpPr>
            <p:spPr>
              <a:xfrm>
                <a:off x="10891617" y="4495247"/>
                <a:ext cx="567230" cy="318924"/>
              </a:xfrm>
              <a:prstGeom prst="rect">
                <a:avLst/>
              </a:prstGeom>
              <a:noFill/>
            </p:spPr>
            <p:txBody>
              <a:bodyPr wrap="square" lIns="72000" tIns="36000" rIns="72000" bIns="36000">
                <a:spAutoFit/>
              </a:bodyPr>
              <a:lstStyle/>
              <a:p>
                <a:pPr lvl="0">
                  <a:defRPr/>
                </a:pPr>
                <a:r>
                  <a:rPr lang="en-AU" sz="1600" b="1" dirty="0">
                    <a:solidFill>
                      <a:srgbClr val="55575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70%</a:t>
                </a:r>
                <a:endParaRPr kumimoji="0" lang="en-AU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555759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1" name="Picture 10" descr="A white rectangular frame with orange border&#10;&#10;AI-generated content may be incorrect.">
              <a:extLst>
                <a:ext uri="{FF2B5EF4-FFF2-40B4-BE49-F238E27FC236}">
                  <a16:creationId xmlns:a16="http://schemas.microsoft.com/office/drawing/2014/main" id="{ED02B8A9-9973-2A9A-8051-8E1EED90B8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7521"/>
            <a:stretch>
              <a:fillRect/>
            </a:stretch>
          </p:blipFill>
          <p:spPr>
            <a:xfrm>
              <a:off x="8555126" y="4406133"/>
              <a:ext cx="2077200" cy="530948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F074776-AD7A-F155-A9DE-5B3DFA290CAB}"/>
                </a:ext>
              </a:extLst>
            </p:cNvPr>
            <p:cNvSpPr txBox="1"/>
            <p:nvPr/>
          </p:nvSpPr>
          <p:spPr>
            <a:xfrm>
              <a:off x="9160544" y="4526024"/>
              <a:ext cx="1776609" cy="288147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Full-time</a:t>
              </a:r>
              <a:endParaRPr kumimoji="0" lang="en-AU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8E47DE2-D148-8F31-2549-FE0BBC9866FD}"/>
              </a:ext>
            </a:extLst>
          </p:cNvPr>
          <p:cNvGrpSpPr/>
          <p:nvPr/>
        </p:nvGrpSpPr>
        <p:grpSpPr>
          <a:xfrm>
            <a:off x="4323152" y="3431430"/>
            <a:ext cx="2986641" cy="530948"/>
            <a:chOff x="8555126" y="3675874"/>
            <a:chExt cx="2986641" cy="530948"/>
          </a:xfrm>
        </p:grpSpPr>
        <p:pic>
          <p:nvPicPr>
            <p:cNvPr id="65" name="Picture 64" descr="A white rectangular frame with orange border&#10;&#10;AI-generated content may be incorrect.">
              <a:extLst>
                <a:ext uri="{FF2B5EF4-FFF2-40B4-BE49-F238E27FC236}">
                  <a16:creationId xmlns:a16="http://schemas.microsoft.com/office/drawing/2014/main" id="{089C8838-0FE6-F9AD-9B1F-EB3D9AB66F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55931" y="3675874"/>
              <a:ext cx="2985836" cy="530948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ED31458-6142-614D-BE60-A6D6E84118B7}"/>
                </a:ext>
              </a:extLst>
            </p:cNvPr>
            <p:cNvSpPr txBox="1"/>
            <p:nvPr/>
          </p:nvSpPr>
          <p:spPr>
            <a:xfrm>
              <a:off x="10813621" y="3766569"/>
              <a:ext cx="631779" cy="318924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600" b="1" dirty="0">
                  <a:solidFill>
                    <a:srgbClr val="5557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69%</a:t>
              </a:r>
              <a:endParaRPr kumimoji="0" lang="en-AU" sz="1600" b="1" i="0" u="none" strike="noStrike" kern="1200" cap="none" spc="0" normalizeH="0" baseline="0" noProof="0" dirty="0">
                <a:ln>
                  <a:noFill/>
                </a:ln>
                <a:solidFill>
                  <a:srgbClr val="55575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Picture 16" descr="A white rectangular frame with orange border&#10;&#10;AI-generated content may be incorrect.">
              <a:extLst>
                <a:ext uri="{FF2B5EF4-FFF2-40B4-BE49-F238E27FC236}">
                  <a16:creationId xmlns:a16="http://schemas.microsoft.com/office/drawing/2014/main" id="{67B44A2B-2ED1-3568-8E86-6C3CCC2909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7521"/>
            <a:stretch>
              <a:fillRect/>
            </a:stretch>
          </p:blipFill>
          <p:spPr>
            <a:xfrm>
              <a:off x="8555126" y="3679410"/>
              <a:ext cx="2016000" cy="523875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D4BBF9C-A899-7CF8-CDD6-15FF5A8BEFE6}"/>
                </a:ext>
              </a:extLst>
            </p:cNvPr>
            <p:cNvSpPr txBox="1"/>
            <p:nvPr/>
          </p:nvSpPr>
          <p:spPr>
            <a:xfrm>
              <a:off x="9009580" y="3798764"/>
              <a:ext cx="1776609" cy="288147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Ongoing contract</a:t>
              </a:r>
              <a:endParaRPr kumimoji="0" lang="en-AU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80E9E49C-7699-1612-6993-5478D7D92254}"/>
              </a:ext>
            </a:extLst>
          </p:cNvPr>
          <p:cNvSpPr txBox="1"/>
          <p:nvPr/>
        </p:nvSpPr>
        <p:spPr>
          <a:xfrm>
            <a:off x="998150" y="4450211"/>
            <a:ext cx="2277704" cy="996033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5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teachers have at least </a:t>
            </a:r>
            <a:r>
              <a:rPr lang="en-AU" sz="1500" b="1" dirty="0">
                <a:solidFill>
                  <a:srgbClr val="EA7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years’ experience </a:t>
            </a:r>
            <a:r>
              <a:rPr lang="en-AU" sz="15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teaching profession</a:t>
            </a:r>
            <a:endParaRPr kumimoji="0" lang="en-AU" sz="150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AB386AC-F53C-40F2-361B-F037788BC056}"/>
              </a:ext>
            </a:extLst>
          </p:cNvPr>
          <p:cNvSpPr txBox="1"/>
          <p:nvPr/>
        </p:nvSpPr>
        <p:spPr>
          <a:xfrm>
            <a:off x="936185" y="2958445"/>
            <a:ext cx="2401634" cy="565146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3200" b="1" dirty="0">
                <a:solidFill>
                  <a:srgbClr val="F0783C">
                    <a:alpha val="98824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66%</a:t>
            </a:r>
            <a:endParaRPr kumimoji="0" lang="en-AU" sz="3200" b="0" i="0" u="none" strike="noStrike" kern="1200" cap="none" spc="0" normalizeH="0" baseline="0" noProof="0" dirty="0">
              <a:ln>
                <a:noFill/>
              </a:ln>
              <a:solidFill>
                <a:srgbClr val="F0783C">
                  <a:alpha val="98824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CE64B21-3DA1-E27D-BAF1-921914176F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551" y="2038775"/>
            <a:ext cx="3675068" cy="235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214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2730BE-1241-4CC7-2AA7-CFBB6EA41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5F93D43-D92A-6ECE-5466-20489D9084E6}"/>
              </a:ext>
            </a:extLst>
          </p:cNvPr>
          <p:cNvSpPr/>
          <p:nvPr/>
        </p:nvSpPr>
        <p:spPr>
          <a:xfrm>
            <a:off x="4371239" y="1557953"/>
            <a:ext cx="3387600" cy="3834179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38EF4AA-DEC7-2E34-884E-17D20FF6767E}"/>
              </a:ext>
            </a:extLst>
          </p:cNvPr>
          <p:cNvSpPr/>
          <p:nvPr/>
        </p:nvSpPr>
        <p:spPr>
          <a:xfrm>
            <a:off x="8293715" y="1557953"/>
            <a:ext cx="3386920" cy="3834179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748527E-FCC4-AAEA-E8D9-2C3254BFEA02}"/>
              </a:ext>
            </a:extLst>
          </p:cNvPr>
          <p:cNvSpPr/>
          <p:nvPr/>
        </p:nvSpPr>
        <p:spPr>
          <a:xfrm>
            <a:off x="448763" y="1557953"/>
            <a:ext cx="3387600" cy="3834179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C4F1BE-A8C6-18F8-A460-DE1CDF7FD300}"/>
              </a:ext>
            </a:extLst>
          </p:cNvPr>
          <p:cNvSpPr txBox="1"/>
          <p:nvPr/>
        </p:nvSpPr>
        <p:spPr>
          <a:xfrm>
            <a:off x="599568" y="1738985"/>
            <a:ext cx="3085990" cy="1550031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6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Full-time classroom teachers report working a median of </a:t>
            </a:r>
            <a:r>
              <a:rPr lang="en-AU" sz="1600" b="1" dirty="0">
                <a:solidFill>
                  <a:srgbClr val="EA7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 hours per week</a:t>
            </a:r>
            <a:r>
              <a:rPr lang="en-AU" sz="16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during school term.</a:t>
            </a:r>
          </a:p>
          <a:p>
            <a:pPr lvl="0" algn="ctr">
              <a:defRPr/>
            </a:pPr>
            <a:endParaRPr lang="en-AU" sz="1600" b="1" dirty="0">
              <a:solidFill>
                <a:srgbClr val="5557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defRPr/>
            </a:pPr>
            <a:r>
              <a:rPr lang="en-AU" sz="16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decrease of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9A8E382-0F16-F4B8-1B98-FBD9F73AEA8B}"/>
              </a:ext>
            </a:extLst>
          </p:cNvPr>
          <p:cNvSpPr txBox="1">
            <a:spLocks/>
          </p:cNvSpPr>
          <p:nvPr/>
        </p:nvSpPr>
        <p:spPr>
          <a:xfrm>
            <a:off x="485769" y="519702"/>
            <a:ext cx="9678443" cy="52387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600" b="1" i="0" u="none" strike="noStrike" kern="1200" cap="none" spc="0" normalizeH="0" baseline="0" noProof="0">
                <a:ln>
                  <a:noFill/>
                </a:ln>
                <a:solidFill>
                  <a:srgbClr val="007078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Past survey results</a:t>
            </a: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8D518749-D965-9C23-77DA-865955D0A7BE}"/>
              </a:ext>
            </a:extLst>
          </p:cNvPr>
          <p:cNvSpPr txBox="1">
            <a:spLocks/>
          </p:cNvSpPr>
          <p:nvPr/>
        </p:nvSpPr>
        <p:spPr>
          <a:xfrm>
            <a:off x="485769" y="5916183"/>
            <a:ext cx="8475350" cy="556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AU"/>
              <a:t>How do these findings track with your experience? </a:t>
            </a:r>
          </a:p>
        </p:txBody>
      </p:sp>
      <p:sp>
        <p:nvSpPr>
          <p:cNvPr id="17" name="Arrow: Curved Down 16">
            <a:extLst>
              <a:ext uri="{FF2B5EF4-FFF2-40B4-BE49-F238E27FC236}">
                <a16:creationId xmlns:a16="http://schemas.microsoft.com/office/drawing/2014/main" id="{66B91C41-9B37-61AD-ADBD-FA5667A5BF25}"/>
              </a:ext>
            </a:extLst>
          </p:cNvPr>
          <p:cNvSpPr/>
          <p:nvPr/>
        </p:nvSpPr>
        <p:spPr>
          <a:xfrm flipH="1">
            <a:off x="1022300" y="3421430"/>
            <a:ext cx="2234278" cy="1157434"/>
          </a:xfrm>
          <a:prstGeom prst="curvedDownArrow">
            <a:avLst>
              <a:gd name="adj1" fmla="val 25000"/>
              <a:gd name="adj2" fmla="val 50000"/>
              <a:gd name="adj3" fmla="val 28386"/>
            </a:avLst>
          </a:prstGeom>
          <a:solidFill>
            <a:srgbClr val="EA7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DB7D092-DF4E-0FBF-C522-6D626983A08C}"/>
              </a:ext>
            </a:extLst>
          </p:cNvPr>
          <p:cNvSpPr txBox="1">
            <a:spLocks/>
          </p:cNvSpPr>
          <p:nvPr/>
        </p:nvSpPr>
        <p:spPr>
          <a:xfrm>
            <a:off x="1537875" y="3723005"/>
            <a:ext cx="1244858" cy="11574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600" b="1" i="0" u="none" strike="noStrike" kern="1200" cap="none" spc="0" normalizeH="0" baseline="0" noProof="0" dirty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~5</a:t>
            </a:r>
            <a:br>
              <a:rPr kumimoji="0" lang="en-AU" sz="3600" b="1" i="0" u="none" strike="noStrike" kern="1200" cap="none" spc="0" normalizeH="0" baseline="0" noProof="0" dirty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en-AU" sz="2400" b="1" i="0" u="none" strike="noStrike" kern="1200" cap="none" spc="0" normalizeH="0" baseline="0" noProof="0" dirty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hours </a:t>
            </a:r>
            <a:r>
              <a:rPr kumimoji="0" lang="en-AU" sz="1600" b="1" i="0" u="none" strike="noStrike" kern="1200" cap="none" spc="0" normalizeH="0" baseline="0" noProof="0" dirty="0">
                <a:ln>
                  <a:noFill/>
                </a:ln>
                <a:solidFill>
                  <a:srgbClr val="555759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since 2019</a:t>
            </a:r>
            <a:r>
              <a:rPr kumimoji="0" lang="en-AU" sz="2800" b="1" i="0" u="none" strike="noStrike" kern="1200" cap="none" spc="0" normalizeH="0" baseline="0" noProof="0" dirty="0">
                <a:ln>
                  <a:noFill/>
                </a:ln>
                <a:solidFill>
                  <a:srgbClr val="555759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endParaRPr kumimoji="0" lang="en-AU" sz="3600" b="1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B80857D-3F59-3973-BE15-D0E7DF30DCDC}"/>
              </a:ext>
            </a:extLst>
          </p:cNvPr>
          <p:cNvSpPr txBox="1"/>
          <p:nvPr/>
        </p:nvSpPr>
        <p:spPr>
          <a:xfrm>
            <a:off x="4634645" y="1891131"/>
            <a:ext cx="2860788" cy="565146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6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week, face-to-face teaching takes a median of:</a:t>
            </a:r>
          </a:p>
        </p:txBody>
      </p:sp>
      <p:pic>
        <p:nvPicPr>
          <p:cNvPr id="26" name="Graphic 25" descr="Clock with solid fill">
            <a:extLst>
              <a:ext uri="{FF2B5EF4-FFF2-40B4-BE49-F238E27FC236}">
                <a16:creationId xmlns:a16="http://schemas.microsoft.com/office/drawing/2014/main" id="{D233016F-F7AC-1D6B-BC31-7AC6496AAF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19281" y="2927671"/>
            <a:ext cx="905709" cy="905709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F4D0C4ED-13EA-71E2-1A12-1BBE3D3C9597}"/>
              </a:ext>
            </a:extLst>
          </p:cNvPr>
          <p:cNvSpPr txBox="1"/>
          <p:nvPr/>
        </p:nvSpPr>
        <p:spPr>
          <a:xfrm>
            <a:off x="4980788" y="3064607"/>
            <a:ext cx="2860788" cy="565146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600" b="1" dirty="0">
                <a:solidFill>
                  <a:srgbClr val="EA7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hours </a:t>
            </a:r>
            <a:r>
              <a:rPr lang="en-AU" sz="16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full-time primary teachers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7F778F7-8A4E-2EBE-7AD0-D3518F120F44}"/>
              </a:ext>
            </a:extLst>
          </p:cNvPr>
          <p:cNvSpPr txBox="1"/>
          <p:nvPr/>
        </p:nvSpPr>
        <p:spPr>
          <a:xfrm>
            <a:off x="5071881" y="4301722"/>
            <a:ext cx="2860788" cy="565146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600" b="1" dirty="0">
                <a:solidFill>
                  <a:srgbClr val="EA7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hours </a:t>
            </a:r>
            <a:r>
              <a:rPr lang="en-AU" sz="16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full-time secondary teachers</a:t>
            </a:r>
          </a:p>
        </p:txBody>
      </p:sp>
      <p:pic>
        <p:nvPicPr>
          <p:cNvPr id="33" name="Graphic 32" descr="Clock with solid fill">
            <a:extLst>
              <a:ext uri="{FF2B5EF4-FFF2-40B4-BE49-F238E27FC236}">
                <a16:creationId xmlns:a16="http://schemas.microsoft.com/office/drawing/2014/main" id="{84EF2E66-EC6B-33E9-C154-C81DF858BD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22931" y="4125264"/>
            <a:ext cx="907200" cy="9072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E28570A-7551-0536-1E99-8307A4276B32}"/>
              </a:ext>
            </a:extLst>
          </p:cNvPr>
          <p:cNvSpPr txBox="1">
            <a:spLocks/>
          </p:cNvSpPr>
          <p:nvPr/>
        </p:nvSpPr>
        <p:spPr>
          <a:xfrm>
            <a:off x="8841300" y="2793746"/>
            <a:ext cx="891618" cy="99053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3600" b="1" dirty="0">
                <a:solidFill>
                  <a:srgbClr val="EA7600"/>
                </a:solidFill>
              </a:rPr>
              <a:t>6</a:t>
            </a:r>
            <a:r>
              <a:rPr kumimoji="0" lang="en-AU" sz="3600" b="1" i="0" u="none" strike="noStrike" kern="1200" cap="none" spc="0" normalizeH="0" baseline="0" noProof="0" dirty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br>
              <a:rPr kumimoji="0" lang="en-AU" sz="3600" b="1" i="0" u="none" strike="noStrike" kern="1200" cap="none" spc="0" normalizeH="0" baseline="0" noProof="0" dirty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en-AU" sz="2400" b="1" i="0" u="none" strike="noStrike" kern="1200" cap="none" spc="0" normalizeH="0" baseline="0" noProof="0" dirty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hours</a:t>
            </a:r>
            <a:endParaRPr kumimoji="0" lang="en-AU" sz="3600" b="1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0864DE-D628-2563-612E-07951A2413CA}"/>
              </a:ext>
            </a:extLst>
          </p:cNvPr>
          <p:cNvSpPr txBox="1">
            <a:spLocks/>
          </p:cNvSpPr>
          <p:nvPr/>
        </p:nvSpPr>
        <p:spPr>
          <a:xfrm>
            <a:off x="10093964" y="2789455"/>
            <a:ext cx="891618" cy="99053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600" b="1" i="0" u="none" strike="noStrike" kern="1200" cap="none" spc="0" normalizeH="0" baseline="0" noProof="0" dirty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9</a:t>
            </a:r>
            <a:br>
              <a:rPr kumimoji="0" lang="en-AU" sz="3600" b="1" i="0" u="none" strike="noStrike" kern="1200" cap="none" spc="0" normalizeH="0" baseline="0" noProof="0" dirty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en-AU" sz="2400" b="1" i="0" u="none" strike="noStrike" kern="1200" cap="none" spc="0" normalizeH="0" baseline="0" noProof="0" dirty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hours</a:t>
            </a:r>
            <a:endParaRPr kumimoji="0" lang="en-AU" sz="3600" b="1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1C98AC-8794-E65E-805A-074F8C2A0A9E}"/>
              </a:ext>
            </a:extLst>
          </p:cNvPr>
          <p:cNvSpPr txBox="1"/>
          <p:nvPr/>
        </p:nvSpPr>
        <p:spPr>
          <a:xfrm>
            <a:off x="8650317" y="3808441"/>
            <a:ext cx="1273583" cy="934478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4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average, on admin tasks </a:t>
            </a:r>
            <a:br>
              <a:rPr lang="en-AU" sz="14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4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weekly</a:t>
            </a:r>
            <a:endParaRPr kumimoji="0" lang="en-AU" sz="1400" b="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E9839D-DE29-6910-89EE-E369AD87B5B0}"/>
              </a:ext>
            </a:extLst>
          </p:cNvPr>
          <p:cNvSpPr txBox="1"/>
          <p:nvPr/>
        </p:nvSpPr>
        <p:spPr>
          <a:xfrm>
            <a:off x="9987175" y="3808441"/>
            <a:ext cx="1273582" cy="934478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4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average, on lesson planning weekly</a:t>
            </a:r>
            <a:endParaRPr kumimoji="0" lang="en-AU" sz="1400" b="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A8CAC0-5828-E993-22D3-AC40ECB21BA1}"/>
              </a:ext>
            </a:extLst>
          </p:cNvPr>
          <p:cNvSpPr txBox="1"/>
          <p:nvPr/>
        </p:nvSpPr>
        <p:spPr>
          <a:xfrm>
            <a:off x="8556781" y="1891131"/>
            <a:ext cx="2860788" cy="565146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6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Teachers spend time on a range of other duties:</a:t>
            </a:r>
          </a:p>
        </p:txBody>
      </p:sp>
    </p:spTree>
    <p:extLst>
      <p:ext uri="{BB962C8B-B14F-4D97-AF65-F5344CB8AC3E}">
        <p14:creationId xmlns:p14="http://schemas.microsoft.com/office/powerpoint/2010/main" val="3833302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6CAC6B-B605-AF6E-CA09-508DC2E1868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057727" y="2516188"/>
            <a:ext cx="4176712" cy="2305050"/>
          </a:xfrm>
        </p:spPr>
        <p:txBody>
          <a:bodyPr lIns="0" rIns="0">
            <a:noAutofit/>
          </a:bodyPr>
          <a:lstStyle/>
          <a:p>
            <a:pPr indent="0">
              <a:buNone/>
            </a:pPr>
            <a:r>
              <a:rPr lang="en-AU" sz="1800" b="0" dirty="0">
                <a:solidFill>
                  <a:srgbClr val="54585A"/>
                </a:solidFill>
              </a:rPr>
              <a:t>Your input contributes to national reports, data tools, and education policies that aim to improve teaching conditions, support workforce planning, and strengthen the profession over time – all while protecting your individual privacy.</a:t>
            </a:r>
            <a:br>
              <a:rPr lang="en-AU" sz="1800" b="0" dirty="0">
                <a:solidFill>
                  <a:srgbClr val="54585A"/>
                </a:solidFill>
              </a:rPr>
            </a:br>
            <a:br>
              <a:rPr lang="en-AU" sz="1800" b="0" dirty="0">
                <a:solidFill>
                  <a:srgbClr val="54585A"/>
                </a:solidFill>
              </a:rPr>
            </a:br>
            <a:r>
              <a:rPr lang="en-AU" sz="1800" b="0" dirty="0">
                <a:solidFill>
                  <a:srgbClr val="54585A"/>
                </a:solidFill>
              </a:rPr>
              <a:t>By sharing your experience, you’re influencing real decisions and policies that affect your school, your work, your wellbeing and the profession. </a:t>
            </a:r>
          </a:p>
          <a:p>
            <a:pPr indent="0">
              <a:buNone/>
            </a:pPr>
            <a:endParaRPr lang="en-AU" sz="1800" b="0" dirty="0">
              <a:solidFill>
                <a:srgbClr val="54585A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A3C476D-E1E6-7451-7A38-41C6803BA74B}"/>
              </a:ext>
            </a:extLst>
          </p:cNvPr>
          <p:cNvSpPr txBox="1">
            <a:spLocks/>
          </p:cNvSpPr>
          <p:nvPr/>
        </p:nvSpPr>
        <p:spPr>
          <a:xfrm>
            <a:off x="7057727" y="573755"/>
            <a:ext cx="3623544" cy="1456267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AU" sz="3600" b="1"/>
              <a:t>Why you should participate in the survey</a:t>
            </a:r>
          </a:p>
        </p:txBody>
      </p:sp>
    </p:spTree>
    <p:extLst>
      <p:ext uri="{BB962C8B-B14F-4D97-AF65-F5344CB8AC3E}">
        <p14:creationId xmlns:p14="http://schemas.microsoft.com/office/powerpoint/2010/main" val="2132556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BF4BDD-07E4-DB6D-C90D-C79095BED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9C3B8961-19D8-D966-24BF-E767348C3CAA}"/>
              </a:ext>
            </a:extLst>
          </p:cNvPr>
          <p:cNvSpPr txBox="1">
            <a:spLocks/>
          </p:cNvSpPr>
          <p:nvPr/>
        </p:nvSpPr>
        <p:spPr>
          <a:xfrm>
            <a:off x="5582005" y="1676400"/>
            <a:ext cx="6052455" cy="1284515"/>
          </a:xfrm>
          <a:prstGeom prst="rect">
            <a:avLst/>
          </a:prstGeom>
        </p:spPr>
        <p:txBody>
          <a:bodyPr vert="horz" lIns="0" tIns="0" rIns="0" bIns="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b="1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76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64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52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440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3600" dirty="0">
                <a:solidFill>
                  <a:schemeClr val="accent6"/>
                </a:solidFill>
              </a:rPr>
              <a:t>Change starts </a:t>
            </a:r>
            <a:r>
              <a:rPr lang="en-AU" sz="3600" dirty="0">
                <a:solidFill>
                  <a:schemeClr val="accent6"/>
                </a:solidFill>
                <a:ea typeface="SimSun" panose="02010600030101010101" pitchFamily="2" charset="-122"/>
              </a:rPr>
              <a:t>with real stories from teachers on the ground.</a:t>
            </a: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5C1E7B51-4A22-C7C7-3875-D2D3A6E33297}"/>
              </a:ext>
            </a:extLst>
          </p:cNvPr>
          <p:cNvSpPr txBox="1">
            <a:spLocks/>
          </p:cNvSpPr>
          <p:nvPr/>
        </p:nvSpPr>
        <p:spPr>
          <a:xfrm>
            <a:off x="5582005" y="2960915"/>
            <a:ext cx="5254161" cy="204651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b="1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76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64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52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440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480"/>
              </a:spcBef>
            </a:pPr>
            <a:endParaRPr lang="en-AU" sz="2400" dirty="0">
              <a:solidFill>
                <a:srgbClr val="54585A"/>
              </a:solidFill>
            </a:endParaRPr>
          </a:p>
          <a:p>
            <a:pPr lvl="0">
              <a:lnSpc>
                <a:spcPct val="100000"/>
              </a:lnSpc>
              <a:spcBef>
                <a:spcPts val="480"/>
              </a:spcBef>
            </a:pPr>
            <a:r>
              <a:rPr lang="en-AU" sz="2400" dirty="0">
                <a:solidFill>
                  <a:srgbClr val="54585A"/>
                </a:solidFill>
              </a:rPr>
              <a:t>Stronger data today builds a </a:t>
            </a:r>
            <a:br>
              <a:rPr lang="en-AU" sz="2400" dirty="0">
                <a:solidFill>
                  <a:srgbClr val="54585A"/>
                </a:solidFill>
              </a:rPr>
            </a:br>
            <a:r>
              <a:rPr lang="en-AU" sz="2400" dirty="0">
                <a:solidFill>
                  <a:srgbClr val="54585A"/>
                </a:solidFill>
              </a:rPr>
              <a:t>stronger profession tomorrow.</a:t>
            </a:r>
          </a:p>
          <a:p>
            <a:pPr lvl="0">
              <a:lnSpc>
                <a:spcPct val="100000"/>
              </a:lnSpc>
              <a:spcBef>
                <a:spcPts val="480"/>
              </a:spcBef>
            </a:pPr>
            <a:br>
              <a:rPr lang="en-AU" sz="2000" b="0" dirty="0">
                <a:solidFill>
                  <a:srgbClr val="54585A"/>
                </a:solidFill>
              </a:rPr>
            </a:br>
            <a:r>
              <a:rPr lang="en-AU" sz="2000" b="0" dirty="0">
                <a:solidFill>
                  <a:srgbClr val="54585A"/>
                </a:solidFill>
              </a:rPr>
              <a:t>We have set time aside to do the survey. </a:t>
            </a:r>
          </a:p>
          <a:p>
            <a:pPr lvl="0">
              <a:lnSpc>
                <a:spcPct val="100000"/>
              </a:lnSpc>
              <a:spcBef>
                <a:spcPts val="480"/>
              </a:spcBef>
            </a:pPr>
            <a:endParaRPr lang="en-AU" sz="2000" b="0" dirty="0">
              <a:solidFill>
                <a:srgbClr val="54585A"/>
              </a:solidFill>
            </a:endParaRPr>
          </a:p>
          <a:p>
            <a:pPr lvl="0">
              <a:lnSpc>
                <a:spcPct val="100000"/>
              </a:lnSpc>
              <a:spcBef>
                <a:spcPts val="480"/>
              </a:spcBef>
            </a:pPr>
            <a:r>
              <a:rPr lang="en-AU" sz="2000" b="0" dirty="0">
                <a:solidFill>
                  <a:srgbClr val="54585A"/>
                </a:solidFill>
              </a:rPr>
              <a:t>You can find your unique survey link in your inbox – search for an email from our Teacher Regulatory Authority</a:t>
            </a:r>
          </a:p>
        </p:txBody>
      </p:sp>
    </p:spTree>
    <p:extLst>
      <p:ext uri="{BB962C8B-B14F-4D97-AF65-F5344CB8AC3E}">
        <p14:creationId xmlns:p14="http://schemas.microsoft.com/office/powerpoint/2010/main" val="1268364356"/>
      </p:ext>
    </p:extLst>
  </p:cSld>
  <p:clrMapOvr>
    <a:masterClrMapping/>
  </p:clrMapOvr>
</p:sld>
</file>

<file path=ppt/theme/theme1.xml><?xml version="1.0" encoding="utf-8"?>
<a:theme xmlns:a="http://schemas.openxmlformats.org/drawingml/2006/main" name="Slides with photos on right">
  <a:themeElements>
    <a:clrScheme name="ATW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0BC00"/>
      </a:accent1>
      <a:accent2>
        <a:srgbClr val="FF8300"/>
      </a:accent2>
      <a:accent3>
        <a:srgbClr val="00BCB4"/>
      </a:accent3>
      <a:accent4>
        <a:srgbClr val="555759"/>
      </a:accent4>
      <a:accent5>
        <a:srgbClr val="0091B3"/>
      </a:accent5>
      <a:accent6>
        <a:srgbClr val="00707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WD presentation template 2023 v03.00" id="{E5C6DAAC-E201-459E-8038-FB932D4F1B03}" vid="{6E3EB017-B58A-4A4E-97EA-4B35F9990DF2}"/>
    </a:ext>
  </a:extLst>
</a:theme>
</file>

<file path=ppt/theme/theme2.xml><?xml version="1.0" encoding="utf-8"?>
<a:theme xmlns:a="http://schemas.openxmlformats.org/drawingml/2006/main" name="Slides with photos in ATWD wheel">
  <a:themeElements>
    <a:clrScheme name="ATW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0BC00"/>
      </a:accent1>
      <a:accent2>
        <a:srgbClr val="FF8300"/>
      </a:accent2>
      <a:accent3>
        <a:srgbClr val="00BCB4"/>
      </a:accent3>
      <a:accent4>
        <a:srgbClr val="555759"/>
      </a:accent4>
      <a:accent5>
        <a:srgbClr val="0091B3"/>
      </a:accent5>
      <a:accent6>
        <a:srgbClr val="00707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WD presentation template 2023 v03.00" id="{E5C6DAAC-E201-459E-8038-FB932D4F1B03}" vid="{A434F819-AA89-4C15-8394-E03376E1A9C6}"/>
    </a:ext>
  </a:extLst>
</a:theme>
</file>

<file path=ppt/theme/theme3.xml><?xml version="1.0" encoding="utf-8"?>
<a:theme xmlns:a="http://schemas.openxmlformats.org/drawingml/2006/main" name="Slides with photos on left">
  <a:themeElements>
    <a:clrScheme name="ATW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0BC00"/>
      </a:accent1>
      <a:accent2>
        <a:srgbClr val="FF8300"/>
      </a:accent2>
      <a:accent3>
        <a:srgbClr val="00BCB4"/>
      </a:accent3>
      <a:accent4>
        <a:srgbClr val="555759"/>
      </a:accent4>
      <a:accent5>
        <a:srgbClr val="0091B3"/>
      </a:accent5>
      <a:accent6>
        <a:srgbClr val="00707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WD presentation template 2023 v03.00" id="{E5C6DAAC-E201-459E-8038-FB932D4F1B03}" vid="{194938C2-E875-40EC-90DD-B21CDF299180}"/>
    </a:ext>
  </a:extLst>
</a:theme>
</file>

<file path=ppt/theme/theme4.xml><?xml version="1.0" encoding="utf-8"?>
<a:theme xmlns:a="http://schemas.openxmlformats.org/drawingml/2006/main" name="ATWD standard content">
  <a:themeElements>
    <a:clrScheme name="ATW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0BC00"/>
      </a:accent1>
      <a:accent2>
        <a:srgbClr val="FF8300"/>
      </a:accent2>
      <a:accent3>
        <a:srgbClr val="00BCB4"/>
      </a:accent3>
      <a:accent4>
        <a:srgbClr val="555759"/>
      </a:accent4>
      <a:accent5>
        <a:srgbClr val="0091B3"/>
      </a:accent5>
      <a:accent6>
        <a:srgbClr val="00707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WD presentation template 2023 v03.00" id="{E5C6DAAC-E201-459E-8038-FB932D4F1B03}" vid="{0221D5E0-CD88-4030-85F4-00AD28CAF4EE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47c8f1d-6c22-4bc9-a7b2-69161c3d700b" xsi:nil="true"/>
    <lcf76f155ced4ddcb4097134ff3c332f xmlns="0526d1dd-3da5-4ca7-9f8a-d2f8bd3211c5">
      <Terms xmlns="http://schemas.microsoft.com/office/infopath/2007/PartnerControls"/>
    </lcf76f155ced4ddcb4097134ff3c332f>
    <DateModified xmlns="0526d1dd-3da5-4ca7-9f8a-d2f8bd3211c5" xsi:nil="true"/>
    <_Flow_SignoffStatus xmlns="0526d1dd-3da5-4ca7-9f8a-d2f8bd3211c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008B2F28DB9A419B099704D1FEEC1D" ma:contentTypeVersion="27" ma:contentTypeDescription="Create a new document." ma:contentTypeScope="" ma:versionID="5baadc23e73b79f0e0a89a9a0dde8ed0">
  <xsd:schema xmlns:xsd="http://www.w3.org/2001/XMLSchema" xmlns:xs="http://www.w3.org/2001/XMLSchema" xmlns:p="http://schemas.microsoft.com/office/2006/metadata/properties" xmlns:ns2="0526d1dd-3da5-4ca7-9f8a-d2f8bd3211c5" xmlns:ns3="947c8f1d-6c22-4bc9-a7b2-69161c3d700b" targetNamespace="http://schemas.microsoft.com/office/2006/metadata/properties" ma:root="true" ma:fieldsID="4804865667359e4a87fb9f8ad121b688" ns2:_="" ns3:_="">
    <xsd:import namespace="0526d1dd-3da5-4ca7-9f8a-d2f8bd3211c5"/>
    <xsd:import namespace="947c8f1d-6c22-4bc9-a7b2-69161c3d700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DateModified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6d1dd-3da5-4ca7-9f8a-d2f8bd321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6a4fb1-cce8-4d2b-be83-1df29f39f43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DateModified" ma:index="27" nillable="true" ma:displayName="Date Modified" ma:format="DateOnly" ma:internalName="DateModified">
      <xsd:simpleType>
        <xsd:restriction base="dms:DateTim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7c8f1d-6c22-4bc9-a7b2-69161c3d700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7a13770-5106-45ae-a0b6-28d9d3677d47}" ma:internalName="TaxCatchAll" ma:showField="CatchAllData" ma:web="947c8f1d-6c22-4bc9-a7b2-69161c3d70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707846E-B931-4DBA-B94A-0D28848E71C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80363AF-D485-4372-AD7C-1D05115A08F1}">
  <ds:schemaRefs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947c8f1d-6c22-4bc9-a7b2-69161c3d700b"/>
    <ds:schemaRef ds:uri="http://purl.org/dc/dcmitype/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0526d1dd-3da5-4ca7-9f8a-d2f8bd3211c5"/>
  </ds:schemaRefs>
</ds:datastoreItem>
</file>

<file path=customXml/itemProps3.xml><?xml version="1.0" encoding="utf-8"?>
<ds:datastoreItem xmlns:ds="http://schemas.openxmlformats.org/officeDocument/2006/customXml" ds:itemID="{CDF7A8E1-4F73-4468-9A3B-661A082DC031}">
  <ds:schemaRefs>
    <ds:schemaRef ds:uri="0526d1dd-3da5-4ca7-9f8a-d2f8bd3211c5"/>
    <ds:schemaRef ds:uri="947c8f1d-6c22-4bc9-a7b2-69161c3d700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Slides without photos</Template>
  <TotalTime>205</TotalTime>
  <Words>1070</Words>
  <Application>Microsoft Office PowerPoint</Application>
  <PresentationFormat>Widescreen</PresentationFormat>
  <Paragraphs>115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SimSun</vt:lpstr>
      <vt:lpstr>Aptos</vt:lpstr>
      <vt:lpstr>Arial</vt:lpstr>
      <vt:lpstr>Arial Black</vt:lpstr>
      <vt:lpstr>Swis721 BT</vt:lpstr>
      <vt:lpstr>Slides with photos on right</vt:lpstr>
      <vt:lpstr>Slides with photos in ATWD wheel</vt:lpstr>
      <vt:lpstr>Slides with photos on left</vt:lpstr>
      <vt:lpstr>ATWD standard content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Giselle Lansell</dc:creator>
  <cp:lastModifiedBy>Gabrielle Troup</cp:lastModifiedBy>
  <cp:revision>19</cp:revision>
  <dcterms:created xsi:type="dcterms:W3CDTF">2025-07-14T00:48:28Z</dcterms:created>
  <dcterms:modified xsi:type="dcterms:W3CDTF">2025-08-11T05:11:31Z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0x010100FA008B2F28DB9A419B099704D1FEEC1D</vt:lpwstr>
  </property>
  <property fmtid="{D5CDD505-2E9C-101B-9397-08002B2CF9AE}" pid="3" name="MediaServiceImageTags">
    <vt:lpwstr/>
  </property>
</Properties>
</file>