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6" r:id="rId5"/>
    <p:sldMasterId id="2147483667" r:id="rId6"/>
    <p:sldMasterId id="2147483686" r:id="rId7"/>
  </p:sldMasterIdLst>
  <p:notesMasterIdLst>
    <p:notesMasterId r:id="rId14"/>
  </p:notesMasterIdLst>
  <p:sldIdLst>
    <p:sldId id="641" r:id="rId8"/>
    <p:sldId id="624" r:id="rId9"/>
    <p:sldId id="640" r:id="rId10"/>
    <p:sldId id="643" r:id="rId11"/>
    <p:sldId id="622" r:id="rId12"/>
    <p:sldId id="64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FF8F0D-8F73-A799-0BEA-EFAACC3AD433}" name="Gem Mejer" initials="GM" userId="S::gmejer@keepleft.com.au::90d61712-e83a-4eb4-abf9-e85e99782efd" providerId="AD"/>
  <p188:author id="{5559E436-1EC8-462C-FD89-A5DE21BE6380}" name="Dr. Gillian Clark" initials="GC" userId="S::Gillian.Clark@aitsl.edu.au::8392cbd8-dddd-476b-9c5f-997d736d6be5" providerId="AD"/>
  <p188:author id="{2E3FD270-BA58-DBB9-FA36-58B872A1DD9E}" name="Annabelle Sheridan" initials="AS" userId="S::asheridan@keepleft.com.au::b7a4f356-8856-4b90-b0e4-a54aa9e2e0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600"/>
    <a:srgbClr val="555759"/>
    <a:srgbClr val="F0783C"/>
    <a:srgbClr val="FF8300"/>
    <a:srgbClr val="E2F0F1"/>
    <a:srgbClr val="2A2C2D"/>
    <a:srgbClr val="FFD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7240" autoAdjust="0"/>
  </p:normalViewPr>
  <p:slideViewPr>
    <p:cSldViewPr snapToGrid="0">
      <p:cViewPr varScale="1">
        <p:scale>
          <a:sx n="61" d="100"/>
          <a:sy n="61" d="100"/>
        </p:scale>
        <p:origin x="16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10" Type="http://schemas.openxmlformats.org/officeDocument/2006/relationships/image" Target="../media/image45.svg"/><Relationship Id="rId4" Type="http://schemas.openxmlformats.org/officeDocument/2006/relationships/image" Target="../media/image39.svg"/><Relationship Id="rId9" Type="http://schemas.openxmlformats.org/officeDocument/2006/relationships/image" Target="../media/image44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10" Type="http://schemas.openxmlformats.org/officeDocument/2006/relationships/image" Target="../media/image45.svg"/><Relationship Id="rId4" Type="http://schemas.openxmlformats.org/officeDocument/2006/relationships/image" Target="../media/image39.svg"/><Relationship Id="rId9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3C07C3-C2C0-4FF4-8D1E-A59F8568EBA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9AA1D47-5D96-4F9F-89AC-AA94C9D4B69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Answers to national and local workforce questions</a:t>
          </a:r>
        </a:p>
      </dgm:t>
    </dgm:pt>
    <dgm:pt modelId="{2C10C59A-A927-4507-B878-F216F4121825}" type="parTrans" cxnId="{D59C02E7-AF2D-42B2-99A3-B3AFE0AB4E2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C58673A0-C3B5-416B-9E66-8E4A80B37760}" type="sibTrans" cxnId="{D59C02E7-AF2D-42B2-99A3-B3AFE0AB4E2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774BD37-021F-4292-8A92-35065899FE2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Responses to policy changes</a:t>
          </a:r>
        </a:p>
      </dgm:t>
    </dgm:pt>
    <dgm:pt modelId="{4CAE1BCD-C864-4A31-AE41-E67617A26EE9}" type="parTrans" cxnId="{A0511ED9-F1E4-4FD6-92F0-D9BB4580A08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9F30123A-3D75-470B-8220-B65B15692A85}" type="sibTrans" cxnId="{A0511ED9-F1E4-4FD6-92F0-D9BB4580A08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92B05B18-4B2D-4DE2-8F96-8D40E312684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life-cycle view of the profession</a:t>
          </a:r>
        </a:p>
      </dgm:t>
    </dgm:pt>
    <dgm:pt modelId="{FF088CEF-E270-460C-B676-4EE8A7A9151C}" type="parTrans" cxnId="{605179C7-A3B2-49AE-A1F0-AD312733E76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F4BD26D5-2BC7-461E-A197-4EE958FED599}" type="sibTrans" cxnId="{605179C7-A3B2-49AE-A1F0-AD312733E76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0D533EA-7695-4335-B7EE-D0224F96D54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longitudinal and nationally consistent data set</a:t>
          </a:r>
        </a:p>
      </dgm:t>
    </dgm:pt>
    <dgm:pt modelId="{6FA30014-908C-43AD-89BD-4F0067BA080B}" type="parTrans" cxnId="{1346082C-6650-4385-86B0-8A37997D04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2C635F10-CB74-49AC-90C7-E830E6ECABF0}" type="sibTrans" cxnId="{1346082C-6650-4385-86B0-8A37997D04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D9086B61-874C-45A2-9B84-F5A48199171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Connection of data silos</a:t>
          </a:r>
        </a:p>
      </dgm:t>
    </dgm:pt>
    <dgm:pt modelId="{4D377A41-3CB5-4B0F-826B-D374544FF5DB}" type="parTrans" cxnId="{2DD0F45E-047C-4457-A33F-C67B1F24B3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7665B9B6-D46A-4D6D-A02A-EF301522EC25}" type="sibTrans" cxnId="{2DD0F45E-047C-4457-A33F-C67B1F24B38D}">
      <dgm:prSet/>
      <dgm:spPr/>
      <dgm:t>
        <a:bodyPr/>
        <a:lstStyle/>
        <a:p>
          <a:endParaRPr lang="en-AU">
            <a:solidFill>
              <a:schemeClr val="bg1"/>
            </a:solidFill>
          </a:endParaRPr>
        </a:p>
      </dgm:t>
    </dgm:pt>
    <dgm:pt modelId="{5FC95AC3-B21D-4D1F-A925-876C697EEF16}" type="pres">
      <dgm:prSet presAssocID="{FC3C07C3-C2C0-4FF4-8D1E-A59F8568EBA7}" presName="root" presStyleCnt="0">
        <dgm:presLayoutVars>
          <dgm:dir/>
          <dgm:resizeHandles val="exact"/>
        </dgm:presLayoutVars>
      </dgm:prSet>
      <dgm:spPr/>
    </dgm:pt>
    <dgm:pt modelId="{F2740F6A-D9EE-4367-A779-2582EB784066}" type="pres">
      <dgm:prSet presAssocID="{B0D533EA-7695-4335-B7EE-D0224F96D54B}" presName="compNode" presStyleCnt="0"/>
      <dgm:spPr/>
    </dgm:pt>
    <dgm:pt modelId="{A22D2024-0E74-4A99-B25C-3F187BA7AD50}" type="pres">
      <dgm:prSet presAssocID="{B0D533EA-7695-4335-B7EE-D0224F96D54B}" presName="bgRect" presStyleLbl="bgShp" presStyleIdx="0" presStyleCnt="5"/>
      <dgm:spPr>
        <a:solidFill>
          <a:schemeClr val="accent6"/>
        </a:solidFill>
        <a:ln>
          <a:noFill/>
        </a:ln>
      </dgm:spPr>
    </dgm:pt>
    <dgm:pt modelId="{FD53910C-1929-497B-932B-283035B78ECF}" type="pres">
      <dgm:prSet presAssocID="{B0D533EA-7695-4335-B7EE-D0224F96D54B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8411621-9291-4E3C-BB9D-53AD6B532FFD}" type="pres">
      <dgm:prSet presAssocID="{B0D533EA-7695-4335-B7EE-D0224F96D54B}" presName="spaceRect" presStyleCnt="0"/>
      <dgm:spPr/>
    </dgm:pt>
    <dgm:pt modelId="{54B07A35-54FB-4E0C-9489-EC2B696C44F5}" type="pres">
      <dgm:prSet presAssocID="{B0D533EA-7695-4335-B7EE-D0224F96D54B}" presName="parTx" presStyleLbl="revTx" presStyleIdx="0" presStyleCnt="5">
        <dgm:presLayoutVars>
          <dgm:chMax val="0"/>
          <dgm:chPref val="0"/>
        </dgm:presLayoutVars>
      </dgm:prSet>
      <dgm:spPr/>
    </dgm:pt>
    <dgm:pt modelId="{A7867CDA-1FFC-4BEB-A3ED-EFD02AD02D7E}" type="pres">
      <dgm:prSet presAssocID="{2C635F10-CB74-49AC-90C7-E830E6ECABF0}" presName="sibTrans" presStyleCnt="0"/>
      <dgm:spPr/>
    </dgm:pt>
    <dgm:pt modelId="{E5FF1169-C897-4315-9394-7493951C1C91}" type="pres">
      <dgm:prSet presAssocID="{D9086B61-874C-45A2-9B84-F5A48199171E}" presName="compNode" presStyleCnt="0"/>
      <dgm:spPr/>
    </dgm:pt>
    <dgm:pt modelId="{B70B55B1-67DB-48CD-9E46-DAC645BE6BB0}" type="pres">
      <dgm:prSet presAssocID="{D9086B61-874C-45A2-9B84-F5A48199171E}" presName="bgRect" presStyleLbl="bgShp" presStyleIdx="1" presStyleCnt="5"/>
      <dgm:spPr>
        <a:solidFill>
          <a:schemeClr val="accent6"/>
        </a:solidFill>
      </dgm:spPr>
    </dgm:pt>
    <dgm:pt modelId="{854BBA08-598C-4A4F-AB16-CDFFF66D03EA}" type="pres">
      <dgm:prSet presAssocID="{D9086B61-874C-45A2-9B84-F5A48199171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lo with solid fill"/>
        </a:ext>
      </dgm:extLst>
    </dgm:pt>
    <dgm:pt modelId="{1FF4E3D5-BFC7-449B-9731-35D676CF8415}" type="pres">
      <dgm:prSet presAssocID="{D9086B61-874C-45A2-9B84-F5A48199171E}" presName="spaceRect" presStyleCnt="0"/>
      <dgm:spPr/>
    </dgm:pt>
    <dgm:pt modelId="{8090EAA1-D6BA-4D87-8426-02286E1622AF}" type="pres">
      <dgm:prSet presAssocID="{D9086B61-874C-45A2-9B84-F5A48199171E}" presName="parTx" presStyleLbl="revTx" presStyleIdx="1" presStyleCnt="5">
        <dgm:presLayoutVars>
          <dgm:chMax val="0"/>
          <dgm:chPref val="0"/>
        </dgm:presLayoutVars>
      </dgm:prSet>
      <dgm:spPr/>
    </dgm:pt>
    <dgm:pt modelId="{00E09D65-E078-49ED-8C84-8F257DBAA7E3}" type="pres">
      <dgm:prSet presAssocID="{7665B9B6-D46A-4D6D-A02A-EF301522EC25}" presName="sibTrans" presStyleCnt="0"/>
      <dgm:spPr/>
    </dgm:pt>
    <dgm:pt modelId="{1D17BFEC-BD1D-45A5-ACC3-261778724EA4}" type="pres">
      <dgm:prSet presAssocID="{E9AA1D47-5D96-4F9F-89AC-AA94C9D4B695}" presName="compNode" presStyleCnt="0"/>
      <dgm:spPr/>
    </dgm:pt>
    <dgm:pt modelId="{0DEE6B43-EF5A-4028-BBC4-24F7CC1E2C1A}" type="pres">
      <dgm:prSet presAssocID="{E9AA1D47-5D96-4F9F-89AC-AA94C9D4B695}" presName="bgRect" presStyleLbl="bgShp" presStyleIdx="2" presStyleCnt="5"/>
      <dgm:spPr>
        <a:solidFill>
          <a:schemeClr val="accent6"/>
        </a:solidFill>
        <a:ln>
          <a:noFill/>
        </a:ln>
      </dgm:spPr>
    </dgm:pt>
    <dgm:pt modelId="{180F09FE-6620-4C59-BC3E-D39E5A90B4E2}" type="pres">
      <dgm:prSet presAssocID="{E9AA1D47-5D96-4F9F-89AC-AA94C9D4B69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C8B2F975-B6B8-439D-9840-ED10DA02B2B2}" type="pres">
      <dgm:prSet presAssocID="{E9AA1D47-5D96-4F9F-89AC-AA94C9D4B695}" presName="spaceRect" presStyleCnt="0"/>
      <dgm:spPr/>
    </dgm:pt>
    <dgm:pt modelId="{8D7016DB-9245-43D7-ACA4-B8EBF6C82FDD}" type="pres">
      <dgm:prSet presAssocID="{E9AA1D47-5D96-4F9F-89AC-AA94C9D4B695}" presName="parTx" presStyleLbl="revTx" presStyleIdx="2" presStyleCnt="5">
        <dgm:presLayoutVars>
          <dgm:chMax val="0"/>
          <dgm:chPref val="0"/>
        </dgm:presLayoutVars>
      </dgm:prSet>
      <dgm:spPr/>
    </dgm:pt>
    <dgm:pt modelId="{8EA96074-C252-4BB9-95B6-0397605773E3}" type="pres">
      <dgm:prSet presAssocID="{C58673A0-C3B5-416B-9E66-8E4A80B37760}" presName="sibTrans" presStyleCnt="0"/>
      <dgm:spPr/>
    </dgm:pt>
    <dgm:pt modelId="{244865C4-9104-41E4-870F-DDBC7219A5B6}" type="pres">
      <dgm:prSet presAssocID="{1774BD37-021F-4292-8A92-35065899FE29}" presName="compNode" presStyleCnt="0"/>
      <dgm:spPr/>
    </dgm:pt>
    <dgm:pt modelId="{5226B6FD-63E9-4AF1-A37D-86BF4896750A}" type="pres">
      <dgm:prSet presAssocID="{1774BD37-021F-4292-8A92-35065899FE29}" presName="bgRect" presStyleLbl="bgShp" presStyleIdx="3" presStyleCnt="5"/>
      <dgm:spPr>
        <a:solidFill>
          <a:schemeClr val="accent6"/>
        </a:solidFill>
      </dgm:spPr>
    </dgm:pt>
    <dgm:pt modelId="{F32245D6-7C2D-4CF9-BC41-BFBCDDB5A399}" type="pres">
      <dgm:prSet presAssocID="{1774BD37-021F-4292-8A92-35065899FE2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A3CA6983-290B-4DD7-A9DE-D5F044A60EF1}" type="pres">
      <dgm:prSet presAssocID="{1774BD37-021F-4292-8A92-35065899FE29}" presName="spaceRect" presStyleCnt="0"/>
      <dgm:spPr/>
    </dgm:pt>
    <dgm:pt modelId="{C741C72D-129D-4E40-8177-0079E2604631}" type="pres">
      <dgm:prSet presAssocID="{1774BD37-021F-4292-8A92-35065899FE29}" presName="parTx" presStyleLbl="revTx" presStyleIdx="3" presStyleCnt="5">
        <dgm:presLayoutVars>
          <dgm:chMax val="0"/>
          <dgm:chPref val="0"/>
        </dgm:presLayoutVars>
      </dgm:prSet>
      <dgm:spPr/>
    </dgm:pt>
    <dgm:pt modelId="{1765A093-5A09-4771-992D-E4D831FE8288}" type="pres">
      <dgm:prSet presAssocID="{9F30123A-3D75-470B-8220-B65B15692A85}" presName="sibTrans" presStyleCnt="0"/>
      <dgm:spPr/>
    </dgm:pt>
    <dgm:pt modelId="{865BC20E-9C1F-4F01-B9B1-FBC48A9111DC}" type="pres">
      <dgm:prSet presAssocID="{92B05B18-4B2D-4DE2-8F96-8D40E3126842}" presName="compNode" presStyleCnt="0"/>
      <dgm:spPr/>
    </dgm:pt>
    <dgm:pt modelId="{04D56EC5-7BC3-4F41-BE31-19019DFAC006}" type="pres">
      <dgm:prSet presAssocID="{92B05B18-4B2D-4DE2-8F96-8D40E3126842}" presName="bgRect" presStyleLbl="bgShp" presStyleIdx="4" presStyleCnt="5"/>
      <dgm:spPr>
        <a:solidFill>
          <a:schemeClr val="accent6"/>
        </a:solidFill>
      </dgm:spPr>
    </dgm:pt>
    <dgm:pt modelId="{26C65A36-C33F-43E9-AC47-1FC400E25EAF}" type="pres">
      <dgm:prSet presAssocID="{92B05B18-4B2D-4DE2-8F96-8D40E312684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ycle with people with solid fill"/>
        </a:ext>
      </dgm:extLst>
    </dgm:pt>
    <dgm:pt modelId="{881D6ED0-2C0E-460F-9A60-5D9B75C0ECDD}" type="pres">
      <dgm:prSet presAssocID="{92B05B18-4B2D-4DE2-8F96-8D40E3126842}" presName="spaceRect" presStyleCnt="0"/>
      <dgm:spPr/>
    </dgm:pt>
    <dgm:pt modelId="{F44788EE-0597-48C5-AD68-9CC6F859DD00}" type="pres">
      <dgm:prSet presAssocID="{92B05B18-4B2D-4DE2-8F96-8D40E3126842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E19E905-47F4-40AE-9885-5E1AC5B9C212}" type="presOf" srcId="{FC3C07C3-C2C0-4FF4-8D1E-A59F8568EBA7}" destId="{5FC95AC3-B21D-4D1F-A925-876C697EEF16}" srcOrd="0" destOrd="0" presId="urn:microsoft.com/office/officeart/2018/2/layout/IconVerticalSolidList"/>
    <dgm:cxn modelId="{EAC35F1D-0BFB-4887-9485-37ADAF9CAED4}" type="presOf" srcId="{B0D533EA-7695-4335-B7EE-D0224F96D54B}" destId="{54B07A35-54FB-4E0C-9489-EC2B696C44F5}" srcOrd="0" destOrd="0" presId="urn:microsoft.com/office/officeart/2018/2/layout/IconVerticalSolidList"/>
    <dgm:cxn modelId="{A999A921-6066-49FC-B371-B672725DC6C1}" type="presOf" srcId="{E9AA1D47-5D96-4F9F-89AC-AA94C9D4B695}" destId="{8D7016DB-9245-43D7-ACA4-B8EBF6C82FDD}" srcOrd="0" destOrd="0" presId="urn:microsoft.com/office/officeart/2018/2/layout/IconVerticalSolidList"/>
    <dgm:cxn modelId="{1346082C-6650-4385-86B0-8A37997D048D}" srcId="{FC3C07C3-C2C0-4FF4-8D1E-A59F8568EBA7}" destId="{B0D533EA-7695-4335-B7EE-D0224F96D54B}" srcOrd="0" destOrd="0" parTransId="{6FA30014-908C-43AD-89BD-4F0067BA080B}" sibTransId="{2C635F10-CB74-49AC-90C7-E830E6ECABF0}"/>
    <dgm:cxn modelId="{2DD0F45E-047C-4457-A33F-C67B1F24B38D}" srcId="{FC3C07C3-C2C0-4FF4-8D1E-A59F8568EBA7}" destId="{D9086B61-874C-45A2-9B84-F5A48199171E}" srcOrd="1" destOrd="0" parTransId="{4D377A41-3CB5-4B0F-826B-D374544FF5DB}" sibTransId="{7665B9B6-D46A-4D6D-A02A-EF301522EC25}"/>
    <dgm:cxn modelId="{B9B32842-7DE9-4EC2-B8E5-12E0B06EA952}" type="presOf" srcId="{D9086B61-874C-45A2-9B84-F5A48199171E}" destId="{8090EAA1-D6BA-4D87-8426-02286E1622AF}" srcOrd="0" destOrd="0" presId="urn:microsoft.com/office/officeart/2018/2/layout/IconVerticalSolidList"/>
    <dgm:cxn modelId="{605179C7-A3B2-49AE-A1F0-AD312733E76F}" srcId="{FC3C07C3-C2C0-4FF4-8D1E-A59F8568EBA7}" destId="{92B05B18-4B2D-4DE2-8F96-8D40E3126842}" srcOrd="4" destOrd="0" parTransId="{FF088CEF-E270-460C-B676-4EE8A7A9151C}" sibTransId="{F4BD26D5-2BC7-461E-A197-4EE958FED599}"/>
    <dgm:cxn modelId="{A0511ED9-F1E4-4FD6-92F0-D9BB4580A08F}" srcId="{FC3C07C3-C2C0-4FF4-8D1E-A59F8568EBA7}" destId="{1774BD37-021F-4292-8A92-35065899FE29}" srcOrd="3" destOrd="0" parTransId="{4CAE1BCD-C864-4A31-AE41-E67617A26EE9}" sibTransId="{9F30123A-3D75-470B-8220-B65B15692A85}"/>
    <dgm:cxn modelId="{1CBE71DA-198F-402B-A615-F43774DD35C9}" type="presOf" srcId="{1774BD37-021F-4292-8A92-35065899FE29}" destId="{C741C72D-129D-4E40-8177-0079E2604631}" srcOrd="0" destOrd="0" presId="urn:microsoft.com/office/officeart/2018/2/layout/IconVerticalSolidList"/>
    <dgm:cxn modelId="{D59C02E7-AF2D-42B2-99A3-B3AFE0AB4E22}" srcId="{FC3C07C3-C2C0-4FF4-8D1E-A59F8568EBA7}" destId="{E9AA1D47-5D96-4F9F-89AC-AA94C9D4B695}" srcOrd="2" destOrd="0" parTransId="{2C10C59A-A927-4507-B878-F216F4121825}" sibTransId="{C58673A0-C3B5-416B-9E66-8E4A80B37760}"/>
    <dgm:cxn modelId="{37C66FF9-E2B7-4B69-867A-F93C2D691F27}" type="presOf" srcId="{92B05B18-4B2D-4DE2-8F96-8D40E3126842}" destId="{F44788EE-0597-48C5-AD68-9CC6F859DD00}" srcOrd="0" destOrd="0" presId="urn:microsoft.com/office/officeart/2018/2/layout/IconVerticalSolidList"/>
    <dgm:cxn modelId="{86EEE35D-0CA2-40E7-BA78-729587E31AA6}" type="presParOf" srcId="{5FC95AC3-B21D-4D1F-A925-876C697EEF16}" destId="{F2740F6A-D9EE-4367-A779-2582EB784066}" srcOrd="0" destOrd="0" presId="urn:microsoft.com/office/officeart/2018/2/layout/IconVerticalSolidList"/>
    <dgm:cxn modelId="{9F60116E-9C7C-4E41-8970-E4F1C81A69E7}" type="presParOf" srcId="{F2740F6A-D9EE-4367-A779-2582EB784066}" destId="{A22D2024-0E74-4A99-B25C-3F187BA7AD50}" srcOrd="0" destOrd="0" presId="urn:microsoft.com/office/officeart/2018/2/layout/IconVerticalSolidList"/>
    <dgm:cxn modelId="{85656F51-A0DE-44BA-BFB7-B2EFA172B171}" type="presParOf" srcId="{F2740F6A-D9EE-4367-A779-2582EB784066}" destId="{FD53910C-1929-497B-932B-283035B78ECF}" srcOrd="1" destOrd="0" presId="urn:microsoft.com/office/officeart/2018/2/layout/IconVerticalSolidList"/>
    <dgm:cxn modelId="{7FECE8F7-4BB1-4261-AACD-B61BDCA0E816}" type="presParOf" srcId="{F2740F6A-D9EE-4367-A779-2582EB784066}" destId="{28411621-9291-4E3C-BB9D-53AD6B532FFD}" srcOrd="2" destOrd="0" presId="urn:microsoft.com/office/officeart/2018/2/layout/IconVerticalSolidList"/>
    <dgm:cxn modelId="{826716D3-8C7F-4EB7-AE32-F6B547430B21}" type="presParOf" srcId="{F2740F6A-D9EE-4367-A779-2582EB784066}" destId="{54B07A35-54FB-4E0C-9489-EC2B696C44F5}" srcOrd="3" destOrd="0" presId="urn:microsoft.com/office/officeart/2018/2/layout/IconVerticalSolidList"/>
    <dgm:cxn modelId="{CD7D9627-0471-437E-99C7-E76A2F87DEC8}" type="presParOf" srcId="{5FC95AC3-B21D-4D1F-A925-876C697EEF16}" destId="{A7867CDA-1FFC-4BEB-A3ED-EFD02AD02D7E}" srcOrd="1" destOrd="0" presId="urn:microsoft.com/office/officeart/2018/2/layout/IconVerticalSolidList"/>
    <dgm:cxn modelId="{F1DB56CF-54A2-48B6-A4C1-120EF903F5A3}" type="presParOf" srcId="{5FC95AC3-B21D-4D1F-A925-876C697EEF16}" destId="{E5FF1169-C897-4315-9394-7493951C1C91}" srcOrd="2" destOrd="0" presId="urn:microsoft.com/office/officeart/2018/2/layout/IconVerticalSolidList"/>
    <dgm:cxn modelId="{62B1C55E-7A21-4749-8B46-3722DFF5F389}" type="presParOf" srcId="{E5FF1169-C897-4315-9394-7493951C1C91}" destId="{B70B55B1-67DB-48CD-9E46-DAC645BE6BB0}" srcOrd="0" destOrd="0" presId="urn:microsoft.com/office/officeart/2018/2/layout/IconVerticalSolidList"/>
    <dgm:cxn modelId="{09A35C6A-64ED-4132-A517-B14E8A4866B0}" type="presParOf" srcId="{E5FF1169-C897-4315-9394-7493951C1C91}" destId="{854BBA08-598C-4A4F-AB16-CDFFF66D03EA}" srcOrd="1" destOrd="0" presId="urn:microsoft.com/office/officeart/2018/2/layout/IconVerticalSolidList"/>
    <dgm:cxn modelId="{CF34C01B-FC39-4E7B-92F4-1FAB3FD74E25}" type="presParOf" srcId="{E5FF1169-C897-4315-9394-7493951C1C91}" destId="{1FF4E3D5-BFC7-449B-9731-35D676CF8415}" srcOrd="2" destOrd="0" presId="urn:microsoft.com/office/officeart/2018/2/layout/IconVerticalSolidList"/>
    <dgm:cxn modelId="{FAAD7AC6-10DB-4D6A-95E9-13E556677997}" type="presParOf" srcId="{E5FF1169-C897-4315-9394-7493951C1C91}" destId="{8090EAA1-D6BA-4D87-8426-02286E1622AF}" srcOrd="3" destOrd="0" presId="urn:microsoft.com/office/officeart/2018/2/layout/IconVerticalSolidList"/>
    <dgm:cxn modelId="{DBDA3D3A-03BB-4ED4-991B-6B944BE2943F}" type="presParOf" srcId="{5FC95AC3-B21D-4D1F-A925-876C697EEF16}" destId="{00E09D65-E078-49ED-8C84-8F257DBAA7E3}" srcOrd="3" destOrd="0" presId="urn:microsoft.com/office/officeart/2018/2/layout/IconVerticalSolidList"/>
    <dgm:cxn modelId="{ADFB68B0-8C1C-4C65-8B5F-C2278AAE89EC}" type="presParOf" srcId="{5FC95AC3-B21D-4D1F-A925-876C697EEF16}" destId="{1D17BFEC-BD1D-45A5-ACC3-261778724EA4}" srcOrd="4" destOrd="0" presId="urn:microsoft.com/office/officeart/2018/2/layout/IconVerticalSolidList"/>
    <dgm:cxn modelId="{9129C706-43F4-4997-A89E-7AC764CDF41D}" type="presParOf" srcId="{1D17BFEC-BD1D-45A5-ACC3-261778724EA4}" destId="{0DEE6B43-EF5A-4028-BBC4-24F7CC1E2C1A}" srcOrd="0" destOrd="0" presId="urn:microsoft.com/office/officeart/2018/2/layout/IconVerticalSolidList"/>
    <dgm:cxn modelId="{22CD64F4-AF0C-4C65-B3B7-14C2B564371F}" type="presParOf" srcId="{1D17BFEC-BD1D-45A5-ACC3-261778724EA4}" destId="{180F09FE-6620-4C59-BC3E-D39E5A90B4E2}" srcOrd="1" destOrd="0" presId="urn:microsoft.com/office/officeart/2018/2/layout/IconVerticalSolidList"/>
    <dgm:cxn modelId="{E602B7B3-F189-4352-8B73-52271B43AC75}" type="presParOf" srcId="{1D17BFEC-BD1D-45A5-ACC3-261778724EA4}" destId="{C8B2F975-B6B8-439D-9840-ED10DA02B2B2}" srcOrd="2" destOrd="0" presId="urn:microsoft.com/office/officeart/2018/2/layout/IconVerticalSolidList"/>
    <dgm:cxn modelId="{DD00A911-0C9C-4587-BF25-A55C09A85FCD}" type="presParOf" srcId="{1D17BFEC-BD1D-45A5-ACC3-261778724EA4}" destId="{8D7016DB-9245-43D7-ACA4-B8EBF6C82FDD}" srcOrd="3" destOrd="0" presId="urn:microsoft.com/office/officeart/2018/2/layout/IconVerticalSolidList"/>
    <dgm:cxn modelId="{675AF64A-3B89-4F7C-9E6C-E5C4B6E380C4}" type="presParOf" srcId="{5FC95AC3-B21D-4D1F-A925-876C697EEF16}" destId="{8EA96074-C252-4BB9-95B6-0397605773E3}" srcOrd="5" destOrd="0" presId="urn:microsoft.com/office/officeart/2018/2/layout/IconVerticalSolidList"/>
    <dgm:cxn modelId="{62EDF3DA-1308-4BCA-82AB-A43A69D92809}" type="presParOf" srcId="{5FC95AC3-B21D-4D1F-A925-876C697EEF16}" destId="{244865C4-9104-41E4-870F-DDBC7219A5B6}" srcOrd="6" destOrd="0" presId="urn:microsoft.com/office/officeart/2018/2/layout/IconVerticalSolidList"/>
    <dgm:cxn modelId="{FBD794EA-A42C-4A2C-8951-1E4F1C12A453}" type="presParOf" srcId="{244865C4-9104-41E4-870F-DDBC7219A5B6}" destId="{5226B6FD-63E9-4AF1-A37D-86BF4896750A}" srcOrd="0" destOrd="0" presId="urn:microsoft.com/office/officeart/2018/2/layout/IconVerticalSolidList"/>
    <dgm:cxn modelId="{030F2D69-D641-47E4-9517-9DC36F4A46DD}" type="presParOf" srcId="{244865C4-9104-41E4-870F-DDBC7219A5B6}" destId="{F32245D6-7C2D-4CF9-BC41-BFBCDDB5A399}" srcOrd="1" destOrd="0" presId="urn:microsoft.com/office/officeart/2018/2/layout/IconVerticalSolidList"/>
    <dgm:cxn modelId="{CFF5D1EB-D70A-4318-B0DF-A43536702AE8}" type="presParOf" srcId="{244865C4-9104-41E4-870F-DDBC7219A5B6}" destId="{A3CA6983-290B-4DD7-A9DE-D5F044A60EF1}" srcOrd="2" destOrd="0" presId="urn:microsoft.com/office/officeart/2018/2/layout/IconVerticalSolidList"/>
    <dgm:cxn modelId="{31E33E69-B785-4433-B39E-7DF088507CA7}" type="presParOf" srcId="{244865C4-9104-41E4-870F-DDBC7219A5B6}" destId="{C741C72D-129D-4E40-8177-0079E2604631}" srcOrd="3" destOrd="0" presId="urn:microsoft.com/office/officeart/2018/2/layout/IconVerticalSolidList"/>
    <dgm:cxn modelId="{AE2E75E0-5EF1-4345-A375-7F6A1C728B1D}" type="presParOf" srcId="{5FC95AC3-B21D-4D1F-A925-876C697EEF16}" destId="{1765A093-5A09-4771-992D-E4D831FE8288}" srcOrd="7" destOrd="0" presId="urn:microsoft.com/office/officeart/2018/2/layout/IconVerticalSolidList"/>
    <dgm:cxn modelId="{28BFE22A-B532-4D8A-BF23-BA422BF36FAE}" type="presParOf" srcId="{5FC95AC3-B21D-4D1F-A925-876C697EEF16}" destId="{865BC20E-9C1F-4F01-B9B1-FBC48A9111DC}" srcOrd="8" destOrd="0" presId="urn:microsoft.com/office/officeart/2018/2/layout/IconVerticalSolidList"/>
    <dgm:cxn modelId="{C12B2A8A-7DF5-4188-84FB-49FC42B30917}" type="presParOf" srcId="{865BC20E-9C1F-4F01-B9B1-FBC48A9111DC}" destId="{04D56EC5-7BC3-4F41-BE31-19019DFAC006}" srcOrd="0" destOrd="0" presId="urn:microsoft.com/office/officeart/2018/2/layout/IconVerticalSolidList"/>
    <dgm:cxn modelId="{FC9733D7-A500-456E-BC78-FCD1F755ED08}" type="presParOf" srcId="{865BC20E-9C1F-4F01-B9B1-FBC48A9111DC}" destId="{26C65A36-C33F-43E9-AC47-1FC400E25EAF}" srcOrd="1" destOrd="0" presId="urn:microsoft.com/office/officeart/2018/2/layout/IconVerticalSolidList"/>
    <dgm:cxn modelId="{EC2DDC0C-7A76-4E9B-A297-D51B8BE209AC}" type="presParOf" srcId="{865BC20E-9C1F-4F01-B9B1-FBC48A9111DC}" destId="{881D6ED0-2C0E-460F-9A60-5D9B75C0ECDD}" srcOrd="2" destOrd="0" presId="urn:microsoft.com/office/officeart/2018/2/layout/IconVerticalSolidList"/>
    <dgm:cxn modelId="{5BA2DC7A-C180-4E39-96A4-7F77FFAE5666}" type="presParOf" srcId="{865BC20E-9C1F-4F01-B9B1-FBC48A9111DC}" destId="{F44788EE-0597-48C5-AD68-9CC6F859DD0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D2024-0E74-4A99-B25C-3F187BA7AD50}">
      <dsp:nvSpPr>
        <dsp:cNvPr id="0" name=""/>
        <dsp:cNvSpPr/>
      </dsp:nvSpPr>
      <dsp:spPr>
        <a:xfrm>
          <a:off x="0" y="321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53910C-1929-497B-932B-283035B78ECF}">
      <dsp:nvSpPr>
        <dsp:cNvPr id="0" name=""/>
        <dsp:cNvSpPr/>
      </dsp:nvSpPr>
      <dsp:spPr>
        <a:xfrm>
          <a:off x="207444" y="157517"/>
          <a:ext cx="377172" cy="37717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07A35-54FB-4E0C-9489-EC2B696C44F5}">
      <dsp:nvSpPr>
        <dsp:cNvPr id="0" name=""/>
        <dsp:cNvSpPr/>
      </dsp:nvSpPr>
      <dsp:spPr>
        <a:xfrm>
          <a:off x="792062" y="321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longitudinal and nationally consistent data set</a:t>
          </a:r>
        </a:p>
      </dsp:txBody>
      <dsp:txXfrm>
        <a:off x="792062" y="3219"/>
        <a:ext cx="5252236" cy="685768"/>
      </dsp:txXfrm>
    </dsp:sp>
    <dsp:sp modelId="{B70B55B1-67DB-48CD-9E46-DAC645BE6BB0}">
      <dsp:nvSpPr>
        <dsp:cNvPr id="0" name=""/>
        <dsp:cNvSpPr/>
      </dsp:nvSpPr>
      <dsp:spPr>
        <a:xfrm>
          <a:off x="0" y="86042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BBA08-598C-4A4F-AB16-CDFFF66D03EA}">
      <dsp:nvSpPr>
        <dsp:cNvPr id="0" name=""/>
        <dsp:cNvSpPr/>
      </dsp:nvSpPr>
      <dsp:spPr>
        <a:xfrm>
          <a:off x="207444" y="1014727"/>
          <a:ext cx="377172" cy="37717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90EAA1-D6BA-4D87-8426-02286E1622AF}">
      <dsp:nvSpPr>
        <dsp:cNvPr id="0" name=""/>
        <dsp:cNvSpPr/>
      </dsp:nvSpPr>
      <dsp:spPr>
        <a:xfrm>
          <a:off x="792062" y="86042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Connection of data silos</a:t>
          </a:r>
        </a:p>
      </dsp:txBody>
      <dsp:txXfrm>
        <a:off x="792062" y="860429"/>
        <a:ext cx="5252236" cy="685768"/>
      </dsp:txXfrm>
    </dsp:sp>
    <dsp:sp modelId="{0DEE6B43-EF5A-4028-BBC4-24F7CC1E2C1A}">
      <dsp:nvSpPr>
        <dsp:cNvPr id="0" name=""/>
        <dsp:cNvSpPr/>
      </dsp:nvSpPr>
      <dsp:spPr>
        <a:xfrm>
          <a:off x="0" y="1717639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0F09FE-6620-4C59-BC3E-D39E5A90B4E2}">
      <dsp:nvSpPr>
        <dsp:cNvPr id="0" name=""/>
        <dsp:cNvSpPr/>
      </dsp:nvSpPr>
      <dsp:spPr>
        <a:xfrm>
          <a:off x="207444" y="1871937"/>
          <a:ext cx="377172" cy="37717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7016DB-9245-43D7-ACA4-B8EBF6C82FDD}">
      <dsp:nvSpPr>
        <dsp:cNvPr id="0" name=""/>
        <dsp:cNvSpPr/>
      </dsp:nvSpPr>
      <dsp:spPr>
        <a:xfrm>
          <a:off x="792062" y="1717639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Answers to national and local workforce questions</a:t>
          </a:r>
        </a:p>
      </dsp:txBody>
      <dsp:txXfrm>
        <a:off x="792062" y="1717639"/>
        <a:ext cx="5252236" cy="685768"/>
      </dsp:txXfrm>
    </dsp:sp>
    <dsp:sp modelId="{5226B6FD-63E9-4AF1-A37D-86BF4896750A}">
      <dsp:nvSpPr>
        <dsp:cNvPr id="0" name=""/>
        <dsp:cNvSpPr/>
      </dsp:nvSpPr>
      <dsp:spPr>
        <a:xfrm>
          <a:off x="0" y="2574850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245D6-7C2D-4CF9-BC41-BFBCDDB5A399}">
      <dsp:nvSpPr>
        <dsp:cNvPr id="0" name=""/>
        <dsp:cNvSpPr/>
      </dsp:nvSpPr>
      <dsp:spPr>
        <a:xfrm>
          <a:off x="207444" y="2729147"/>
          <a:ext cx="377172" cy="37717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41C72D-129D-4E40-8177-0079E2604631}">
      <dsp:nvSpPr>
        <dsp:cNvPr id="0" name=""/>
        <dsp:cNvSpPr/>
      </dsp:nvSpPr>
      <dsp:spPr>
        <a:xfrm>
          <a:off x="792062" y="2574850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Responses to policy changes</a:t>
          </a:r>
        </a:p>
      </dsp:txBody>
      <dsp:txXfrm>
        <a:off x="792062" y="2574850"/>
        <a:ext cx="5252236" cy="685768"/>
      </dsp:txXfrm>
    </dsp:sp>
    <dsp:sp modelId="{04D56EC5-7BC3-4F41-BE31-19019DFAC006}">
      <dsp:nvSpPr>
        <dsp:cNvPr id="0" name=""/>
        <dsp:cNvSpPr/>
      </dsp:nvSpPr>
      <dsp:spPr>
        <a:xfrm>
          <a:off x="0" y="3432060"/>
          <a:ext cx="6044299" cy="685768"/>
        </a:xfrm>
        <a:prstGeom prst="roundRect">
          <a:avLst>
            <a:gd name="adj" fmla="val 1000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C65A36-C33F-43E9-AC47-1FC400E25EAF}">
      <dsp:nvSpPr>
        <dsp:cNvPr id="0" name=""/>
        <dsp:cNvSpPr/>
      </dsp:nvSpPr>
      <dsp:spPr>
        <a:xfrm>
          <a:off x="207444" y="3586358"/>
          <a:ext cx="377172" cy="37717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788EE-0597-48C5-AD68-9CC6F859DD00}">
      <dsp:nvSpPr>
        <dsp:cNvPr id="0" name=""/>
        <dsp:cNvSpPr/>
      </dsp:nvSpPr>
      <dsp:spPr>
        <a:xfrm>
          <a:off x="792062" y="3432060"/>
          <a:ext cx="5252236" cy="685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577" tIns="72577" rIns="72577" bIns="7257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 life-cycle view of the profession</a:t>
          </a:r>
        </a:p>
      </dsp:txBody>
      <dsp:txXfrm>
        <a:off x="792062" y="3432060"/>
        <a:ext cx="5252236" cy="685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07C8D-8587-6F49-A86E-755DBB5245D4}" type="datetimeFigureOut">
              <a:rPr lang="en-AU" smtClean="0"/>
              <a:t>11/08/2025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64FFE-2CF1-B14F-8F75-3BB2D078A8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58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Welcome, and thank you for your leadership in representing and supporting our teacher workforce.</a:t>
            </a:r>
          </a:p>
          <a:p>
            <a:endParaRPr lang="en-AU" dirty="0"/>
          </a:p>
          <a:p>
            <a:r>
              <a:rPr lang="en-AU" dirty="0"/>
              <a:t>The Australian Teacher Workforce Survey is an important tool that gives teachers a meaningful voice in national education reform.</a:t>
            </a:r>
          </a:p>
          <a:p>
            <a:endParaRPr lang="en-AU" dirty="0"/>
          </a:p>
          <a:p>
            <a:r>
              <a:rPr lang="en-AU" dirty="0"/>
              <a:t>Today, I want to show how your support can elevate that voice across the profession.</a:t>
            </a:r>
          </a:p>
          <a:p>
            <a:endParaRPr lang="en-AU" dirty="0"/>
          </a:p>
          <a:p>
            <a:r>
              <a:rPr lang="en-AU" dirty="0"/>
              <a:t>This is more than a data collection tool – it’s a platform for teacher-led change.</a:t>
            </a:r>
          </a:p>
          <a:p>
            <a:endParaRPr lang="en-AU" dirty="0"/>
          </a:p>
          <a:p>
            <a:r>
              <a:rPr lang="en-AU" dirty="0"/>
              <a:t>Together, we can amplify teacher insights and help influence the future of education in Australia.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577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The survey captures real-world insights from teachers and school leaders across all contexts.</a:t>
            </a:r>
          </a:p>
          <a:p>
            <a:endParaRPr lang="en-AU" dirty="0"/>
          </a:p>
          <a:p>
            <a:r>
              <a:rPr lang="en-AU" dirty="0"/>
              <a:t>It feeds directly into education policy, teacher workforce planning and national reform.</a:t>
            </a:r>
          </a:p>
          <a:p>
            <a:endParaRPr lang="en-AU" dirty="0"/>
          </a:p>
          <a:p>
            <a:r>
              <a:rPr lang="en-AU" dirty="0"/>
              <a:t>Data from the survey is used by departments, peak bodies and government to identify challenges and opportunities in the system.</a:t>
            </a:r>
          </a:p>
          <a:p>
            <a:endParaRPr lang="en-AU" dirty="0"/>
          </a:p>
          <a:p>
            <a:r>
              <a:rPr lang="en-AU" dirty="0"/>
              <a:t>It's open to all registered teachers and leaders in schools and early childhood settings.</a:t>
            </a:r>
          </a:p>
          <a:p>
            <a:endParaRPr lang="en-AU" dirty="0"/>
          </a:p>
          <a:p>
            <a:r>
              <a:rPr lang="en-AU" dirty="0"/>
              <a:t>By supporting or endorsing/raising awareness of the importance of the survey, you’re helping ensure policy reflects the needs and realities of those on the ground.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survey  captures a picture of data points such as: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Work related wellbeing and job demands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hours – the time spent teaching and preparing to teach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career intentions – whether teachers plan to stay in the profession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workforce arrangements – including contractual arrangements and working hours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questions combine to help us to build a clear picture of the teaching profession, and how it is evolving from year to year.</a:t>
            </a: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238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captured in the Survey:</a:t>
            </a:r>
          </a:p>
          <a:p>
            <a:endParaRPr lang="en-AU" dirty="0"/>
          </a:p>
          <a:p>
            <a:endParaRPr lang="en-A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55% of early career teachers reported receiving a formal induction – with mentoring the most valued support.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Full time teachers report spending over 5+ hours on marking and collaboration, 6hrs on admin, and over 9 hours weekly on lesson planning, </a:t>
            </a:r>
            <a:endParaRPr lang="en-US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1 in 3 teachers are uncertain they’ll remain in the profession until retirement. With 39% say they want to leave before retirement. This includes 5% of teachers who report their intention to leave within 1 year </a:t>
            </a:r>
            <a:endParaRPr lang="en-US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For registered teachers that aren't currently teaching – location and subject areas are factors that influence decisions in finding a teaching job. </a:t>
            </a:r>
            <a:r>
              <a:rPr lang="en-GB" dirty="0"/>
              <a:t>Among those who have left the profession, some would consider returning </a:t>
            </a:r>
            <a:r>
              <a:rPr lang="en-AU" dirty="0"/>
              <a:t>if certain conditions are met</a:t>
            </a:r>
            <a:r>
              <a:rPr lang="en-GB" dirty="0"/>
              <a:t>:</a:t>
            </a:r>
            <a:endParaRPr lang="en-GB" dirty="0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 dirty="0"/>
              <a:t>13% would return if there was a job </a:t>
            </a:r>
            <a:r>
              <a:rPr lang="en-AU" dirty="0"/>
              <a:t>in their preferred location</a:t>
            </a:r>
            <a:endParaRPr lang="en-US" dirty="0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 dirty="0"/>
              <a:t>8% would return if the role matched </a:t>
            </a:r>
            <a:r>
              <a:rPr lang="en-AU" dirty="0"/>
              <a:t>their subject area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137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F0184-C431-213D-9424-AABCB98EB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BD5200-E2D3-7968-ADA9-68006F521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BA13C-F66E-3A91-0782-3C164C872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captured in the Survey:</a:t>
            </a:r>
          </a:p>
          <a:p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Teachers are highly experienced, with the majority (66%) having at least 10 years’ experience. 20% have 30 years’ or more experience in teaching.</a:t>
            </a:r>
          </a:p>
          <a:p>
            <a:pPr marL="228600" indent="-228600">
              <a:buAutoNum type="arabicPeriod"/>
            </a:pPr>
            <a:r>
              <a:rPr lang="en-AU" dirty="0"/>
              <a:t>Early career teachers make up one fifth (20%) of the teacher workforce.</a:t>
            </a:r>
          </a:p>
          <a:p>
            <a:pPr marL="228600" indent="-228600">
              <a:buAutoNum type="arabicPeriod"/>
            </a:pPr>
            <a:r>
              <a:rPr lang="en-AU" dirty="0"/>
              <a:t>Around one quarter of casual/relief teachers are very experienced, with at least 40 years in teaching. This highlights that some teachers take on casual/relief teaching as they transition to retirement.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03BEB-FF77-B0A9-CBAB-F896F8F8A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480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Your organisations and networks are trusted voices in the education landscape.</a:t>
            </a:r>
          </a:p>
          <a:p>
            <a:endParaRPr lang="en-AU" dirty="0"/>
          </a:p>
          <a:p>
            <a:r>
              <a:rPr lang="en-AU" dirty="0"/>
              <a:t>By promoting the survey, you can help lift participation and ensure diverse experiences are represented.</a:t>
            </a:r>
          </a:p>
          <a:p>
            <a:endParaRPr lang="en-AU" dirty="0"/>
          </a:p>
          <a:p>
            <a:r>
              <a:rPr lang="en-AU" dirty="0"/>
              <a:t>The more responses we get, the more powerful and credible the data becomes.</a:t>
            </a:r>
          </a:p>
          <a:p>
            <a:endParaRPr lang="en-AU" dirty="0"/>
          </a:p>
          <a:p>
            <a:r>
              <a:rPr lang="en-AU" dirty="0"/>
              <a:t>Encourage members to see this as a professional responsibility – their story is part of the system’s future.</a:t>
            </a:r>
          </a:p>
          <a:p>
            <a:endParaRPr lang="en-AU" dirty="0"/>
          </a:p>
          <a:p>
            <a:r>
              <a:rPr lang="en-AU" dirty="0"/>
              <a:t>Sharing through newsletters, meetings, social media or your website can make a real difference in uptake.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014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Visit AITSL’s </a:t>
            </a:r>
            <a:r>
              <a:rPr lang="en-AU" i="1" dirty="0"/>
              <a:t>Promote the Survey </a:t>
            </a:r>
            <a:r>
              <a:rPr lang="en-AU" dirty="0"/>
              <a:t>resources page for communication assets, sample copy, and imagery to help you promote it.</a:t>
            </a:r>
          </a:p>
          <a:p>
            <a:endParaRPr lang="en-AU" dirty="0"/>
          </a:p>
          <a:p>
            <a:r>
              <a:rPr lang="en-AU" dirty="0"/>
              <a:t>Help us ensure this year’s survey reaches further and goes deeper than ever before.</a:t>
            </a:r>
          </a:p>
          <a:p>
            <a:endParaRPr lang="en-AU" dirty="0"/>
          </a:p>
          <a:p>
            <a:r>
              <a:rPr lang="en-AU" dirty="0"/>
              <a:t>When teachers feel heard, policy becomes more grounded, relevant and effective.</a:t>
            </a:r>
          </a:p>
          <a:p>
            <a:endParaRPr lang="en-AU" dirty="0"/>
          </a:p>
          <a:p>
            <a:r>
              <a:rPr lang="en-AU" dirty="0"/>
              <a:t>Thank you for partnering with us to empower teacher voice.</a:t>
            </a:r>
          </a:p>
          <a:p>
            <a:endParaRPr lang="en-AU" dirty="0"/>
          </a:p>
          <a:p>
            <a:r>
              <a:rPr lang="en-AU" dirty="0"/>
              <a:t>Let’s continue working together to shape a stronger, evidence-informed future for education in Australia.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734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5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s://www.aitsl.edu.au/research/australian-teacher-workforce-data/atwdreports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s://www.publicdomainpictures.net/en/view-image.php?image=241239&amp;picture=coming-soon" TargetMode="Externa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atwd.secretariat@aitsl.edu.au" TargetMode="External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12" name="Picture 11" descr="A person and a child playing with a toy train&#10;&#10;Description automatically generated">
            <a:extLst>
              <a:ext uri="{FF2B5EF4-FFF2-40B4-BE49-F238E27FC236}">
                <a16:creationId xmlns:a16="http://schemas.microsoft.com/office/drawing/2014/main" id="{8F8EE6E2-D74C-EAE1-5907-48E5A6F34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B7B12E0-95B0-5162-39BF-EB3BC595640C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52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a child playing with blocks&#10;&#10;Description automatically generated">
            <a:extLst>
              <a:ext uri="{FF2B5EF4-FFF2-40B4-BE49-F238E27FC236}">
                <a16:creationId xmlns:a16="http://schemas.microsoft.com/office/drawing/2014/main" id="{5D3B6808-6F15-3961-FA92-AF0775AFF4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68" y="1605942"/>
            <a:ext cx="2592817" cy="2592817"/>
          </a:xfrm>
          <a:prstGeom prst="ellipse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7" y="372117"/>
            <a:ext cx="975857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257" y="2742848"/>
            <a:ext cx="7793732" cy="29098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257" y="1069856"/>
            <a:ext cx="7793733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258" y="1528530"/>
            <a:ext cx="7793732" cy="1189447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</p:spTree>
    <p:extLst>
      <p:ext uri="{BB962C8B-B14F-4D97-AF65-F5344CB8AC3E}">
        <p14:creationId xmlns:p14="http://schemas.microsoft.com/office/powerpoint/2010/main" val="33694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9" y="372117"/>
            <a:ext cx="975857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6327" y="2744612"/>
            <a:ext cx="7960307" cy="291694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259" y="1069856"/>
            <a:ext cx="7960303" cy="432039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325" y="1528530"/>
            <a:ext cx="7960307" cy="1189448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  <p:pic>
        <p:nvPicPr>
          <p:cNvPr id="10" name="Picture 9" descr="A person and children playing with drums&#10;&#10;Description automatically generated">
            <a:extLst>
              <a:ext uri="{FF2B5EF4-FFF2-40B4-BE49-F238E27FC236}">
                <a16:creationId xmlns:a16="http://schemas.microsoft.com/office/drawing/2014/main" id="{4A00557C-1B8A-B59B-FC8E-CE845F0C33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4" t="4630" r="42347" b="27691"/>
          <a:stretch/>
        </p:blipFill>
        <p:spPr>
          <a:xfrm>
            <a:off x="8877293" y="1626467"/>
            <a:ext cx="2557466" cy="25574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309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18" name="Picture 17" descr="A person and a child looking at a book&#10;&#10;Description automatically generated">
            <a:extLst>
              <a:ext uri="{FF2B5EF4-FFF2-40B4-BE49-F238E27FC236}">
                <a16:creationId xmlns:a16="http://schemas.microsoft.com/office/drawing/2014/main" id="{3D0EE9B0-585E-3F85-9C03-D8D9D4CC5D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55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5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10" name="Picture 9" descr="A person and person looking at a paper&#10;&#10;Description automatically generated">
            <a:extLst>
              <a:ext uri="{FF2B5EF4-FFF2-40B4-BE49-F238E27FC236}">
                <a16:creationId xmlns:a16="http://schemas.microsoft.com/office/drawing/2014/main" id="{76121317-251A-13E8-6D95-EAE22250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6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50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5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3ECDD-58A8-0864-F3F1-41B5082175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93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7" y="372119"/>
            <a:ext cx="5684593" cy="52387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7" name="Picture 6" descr="A person and children sitting at a table&#10;&#10;Description automatically generated">
            <a:extLst>
              <a:ext uri="{FF2B5EF4-FFF2-40B4-BE49-F238E27FC236}">
                <a16:creationId xmlns:a16="http://schemas.microsoft.com/office/drawing/2014/main" id="{AB68CE91-9864-04E9-31C0-BEFF2F8D7F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  <p:pic>
        <p:nvPicPr>
          <p:cNvPr id="10" name="Picture 9" descr="A person standing next to a child&#10;&#10;Description automatically generated">
            <a:extLst>
              <a:ext uri="{FF2B5EF4-FFF2-40B4-BE49-F238E27FC236}">
                <a16:creationId xmlns:a16="http://schemas.microsoft.com/office/drawing/2014/main" id="{F75B7079-1F5D-06E8-4B21-DD94C5663E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4" r="27516"/>
          <a:stretch/>
        </p:blipFill>
        <p:spPr>
          <a:xfrm>
            <a:off x="-1" y="0"/>
            <a:ext cx="42854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54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and a child sitting at a table&#10;&#10;Description automatically generated">
            <a:extLst>
              <a:ext uri="{FF2B5EF4-FFF2-40B4-BE49-F238E27FC236}">
                <a16:creationId xmlns:a16="http://schemas.microsoft.com/office/drawing/2014/main" id="{B5ACBFB6-C1D5-B933-A9D7-56F030B5B4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541008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pic>
        <p:nvPicPr>
          <p:cNvPr id="2" name="Picture 1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4739A43A-CA00-9670-D699-352AEFD6AF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3762">
            <a:off x="-990202" y="287229"/>
            <a:ext cx="4471678" cy="2650995"/>
          </a:xfrm>
          <a:prstGeom prst="rect">
            <a:avLst/>
          </a:prstGeom>
        </p:spPr>
      </p:pic>
      <p:pic>
        <p:nvPicPr>
          <p:cNvPr id="4" name="Picture 3" descr="A person and a child looking at something&#10;&#10;AI-generated content may be incorrect.">
            <a:extLst>
              <a:ext uri="{FF2B5EF4-FFF2-40B4-BE49-F238E27FC236}">
                <a16:creationId xmlns:a16="http://schemas.microsoft.com/office/drawing/2014/main" id="{B0F2BE06-A59B-E45C-534C-247184C3F6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5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5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and a child sitting at a table&#10;&#10;Description automatically generated">
            <a:extLst>
              <a:ext uri="{FF2B5EF4-FFF2-40B4-BE49-F238E27FC236}">
                <a16:creationId xmlns:a16="http://schemas.microsoft.com/office/drawing/2014/main" id="{B5ACBFB6-C1D5-B933-A9D7-56F030B5B4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541008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8004179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pic>
        <p:nvPicPr>
          <p:cNvPr id="6" name="Picture 5" descr="A person and person standing outside&#10;&#10;Description automatically generated">
            <a:extLst>
              <a:ext uri="{FF2B5EF4-FFF2-40B4-BE49-F238E27FC236}">
                <a16:creationId xmlns:a16="http://schemas.microsoft.com/office/drawing/2014/main" id="{330EC8DA-CF91-5115-0017-EB97CD9D9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41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717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urpo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08C9E9-3402-E9E6-32E5-7449F3C5B9B6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6356496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07BBC0D-7361-E677-7898-E048E92C7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656484D-A43B-D00C-126F-994FCBC78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9" y="372117"/>
            <a:ext cx="5437463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7921665-6BFF-4B86-8421-93AFD0260A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0388" y="5062887"/>
            <a:ext cx="5357333" cy="115675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C29415DA-A9C1-D5C4-B617-2B598257C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0695" y="3263107"/>
            <a:ext cx="535781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10F1D43-169D-83DB-B6B0-FE8C8DE0C1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02725" y="1737646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B5B86D0-9174-3D83-174E-908862B80C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75253" y="982214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795E0DE-F8DB-1190-6BA6-6F735537BA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7449" y="2494252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6AF249D-EAAA-8833-3517-4ADA0F5048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02725" y="4751750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0C4F3BD0-AE9A-752D-9D2B-20989183BB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7449" y="3996318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D057D37-1343-A5CD-E226-6F4197B5651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75253" y="5508356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pic>
        <p:nvPicPr>
          <p:cNvPr id="16" name="Picture 15" descr="A person holding a book in front of a whiteboard&#10;&#10;Description automatically generated">
            <a:extLst>
              <a:ext uri="{FF2B5EF4-FFF2-40B4-BE49-F238E27FC236}">
                <a16:creationId xmlns:a16="http://schemas.microsoft.com/office/drawing/2014/main" id="{D72DEE14-0DD3-A219-AB1B-DABE8EFD20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" t="6741" r="34870" b="4488"/>
          <a:stretch/>
        </p:blipFill>
        <p:spPr>
          <a:xfrm>
            <a:off x="1428235" y="1318204"/>
            <a:ext cx="3248351" cy="3250571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12745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661FA1-F497-23EA-512C-F5A13DE2FFAB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erson and kids looking at fish&#10;&#10;Description automatically generated">
            <a:extLst>
              <a:ext uri="{FF2B5EF4-FFF2-40B4-BE49-F238E27FC236}">
                <a16:creationId xmlns:a16="http://schemas.microsoft.com/office/drawing/2014/main" id="{84F928A7-4423-6B23-80DF-3260962F65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70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854800-25FE-2232-C2C3-9A8B588305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1543" y="1148107"/>
            <a:ext cx="3581733" cy="3581733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308C9E9-3402-E9E6-32E5-7449F3C5B9B6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6356496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07BBC0D-7361-E677-7898-E048E92C7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656484D-A43B-D00C-126F-994FCBC78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60960" y="2008949"/>
            <a:ext cx="2982897" cy="1860047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7921665-6BFF-4B86-8421-93AFD0260A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0388" y="5062887"/>
            <a:ext cx="5357333" cy="115675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C29415DA-A9C1-D5C4-B617-2B598257C0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0695" y="3263107"/>
            <a:ext cx="535781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10F1D43-169D-83DB-B6B0-FE8C8DE0C1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02725" y="1737646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7B5B86D0-9174-3D83-174E-908862B80C9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75253" y="982214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795E0DE-F8DB-1190-6BA6-6F735537BA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7449" y="2494252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6AF249D-EAAA-8833-3517-4ADA0F5048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02725" y="4751750"/>
            <a:ext cx="5075782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0C4F3BD0-AE9A-752D-9D2B-20989183BB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47449" y="3996318"/>
            <a:ext cx="5231058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D057D37-1343-A5CD-E226-6F4197B5651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75253" y="5508356"/>
            <a:ext cx="4903254" cy="331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Text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0826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6784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960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332C56-E1FC-B234-5B94-5C9421029B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7" t="504" r="8597" b="-25358"/>
          <a:stretch>
            <a:fillRect/>
          </a:stretch>
        </p:blipFill>
        <p:spPr>
          <a:xfrm>
            <a:off x="-31945" y="-171450"/>
            <a:ext cx="12252780" cy="716506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B425C047-DC2D-A8DF-1B28-A373F368D3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78432">
            <a:off x="748061" y="-152789"/>
            <a:ext cx="4519696" cy="2679462"/>
          </a:xfrm>
          <a:prstGeom prst="rect">
            <a:avLst/>
          </a:prstGeom>
        </p:spPr>
      </p:pic>
      <p:pic>
        <p:nvPicPr>
          <p:cNvPr id="5" name="Picture 4" descr="A person smiling at a computer&#10;&#10;AI-generated content may be incorrect.">
            <a:extLst>
              <a:ext uri="{FF2B5EF4-FFF2-40B4-BE49-F238E27FC236}">
                <a16:creationId xmlns:a16="http://schemas.microsoft.com/office/drawing/2014/main" id="{EF5991AF-6E43-34DB-48E3-EA61C0ED03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45" y="-171450"/>
            <a:ext cx="12252780" cy="57307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858FAD-1140-BD09-7E51-3ACC6C656315}"/>
              </a:ext>
            </a:extLst>
          </p:cNvPr>
          <p:cNvSpPr/>
          <p:nvPr userDrawn="1"/>
        </p:nvSpPr>
        <p:spPr>
          <a:xfrm>
            <a:off x="-31945" y="2176068"/>
            <a:ext cx="12177074" cy="3369304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F88CCD1-2FA5-8B6E-839C-E4B82E39CB07}"/>
              </a:ext>
            </a:extLst>
          </p:cNvPr>
          <p:cNvCxnSpPr/>
          <p:nvPr userDrawn="1"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9F4CB4A7-A389-55FF-2996-18440080E4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01663" flipV="1">
            <a:off x="8896877" y="2010782"/>
            <a:ext cx="3582835" cy="4047609"/>
          </a:xfrm>
          <a:prstGeom prst="rect">
            <a:avLst/>
          </a:prstGeom>
        </p:spPr>
      </p:pic>
      <p:pic>
        <p:nvPicPr>
          <p:cNvPr id="9" name="Picture 8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76190E20-B918-778E-EFF8-880BD348076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68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AC0442A8-E14C-D9E1-2FB3-2A86F3FD2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0" r="22291"/>
          <a:stretch>
            <a:fillRect/>
          </a:stretch>
        </p:blipFill>
        <p:spPr>
          <a:xfrm>
            <a:off x="-1" y="0"/>
            <a:ext cx="6590805" cy="6858000"/>
          </a:xfrm>
          <a:prstGeom prst="rect">
            <a:avLst/>
          </a:prstGeom>
        </p:spPr>
      </p:pic>
      <p:pic>
        <p:nvPicPr>
          <p:cNvPr id="6" name="Picture 5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77343E68-4655-0FAD-19C0-B768D0B006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29295">
            <a:off x="351663" y="-912231"/>
            <a:ext cx="3577013" cy="5178989"/>
          </a:xfrm>
          <a:prstGeom prst="rect">
            <a:avLst/>
          </a:prstGeom>
        </p:spPr>
      </p:pic>
      <p:pic>
        <p:nvPicPr>
          <p:cNvPr id="7" name="Picture 6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26544B46-7337-027C-996D-1B93747E5C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0" r="22096"/>
          <a:stretch>
            <a:fillRect/>
          </a:stretch>
        </p:blipFill>
        <p:spPr>
          <a:xfrm>
            <a:off x="487338" y="0"/>
            <a:ext cx="61034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776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at a picnic table&#10;&#10;AI-generated content may be incorrect.">
            <a:extLst>
              <a:ext uri="{FF2B5EF4-FFF2-40B4-BE49-F238E27FC236}">
                <a16:creationId xmlns:a16="http://schemas.microsoft.com/office/drawing/2014/main" id="{5D9B05A7-0127-E937-6A40-94C27D4134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863" t="5407" r="4322" b="463"/>
          <a:stretch>
            <a:fillRect/>
          </a:stretch>
        </p:blipFill>
        <p:spPr>
          <a:xfrm>
            <a:off x="0" y="0"/>
            <a:ext cx="8530733" cy="685800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A328EC56-AA4D-68B2-F7C5-0F6E2F32FE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7470" y="252257"/>
            <a:ext cx="5243180" cy="3108373"/>
          </a:xfrm>
          <a:prstGeom prst="rect">
            <a:avLst/>
          </a:prstGeom>
        </p:spPr>
      </p:pic>
      <p:pic>
        <p:nvPicPr>
          <p:cNvPr id="5" name="Picture 4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A7524375-22B7-078D-DF4F-B53B1A4B590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2470" flipV="1">
            <a:off x="3798896" y="3561521"/>
            <a:ext cx="4026739" cy="4549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93057E-2A10-4FDB-657F-E2351191D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13890" r="36751" b="18135"/>
          <a:stretch>
            <a:fillRect/>
          </a:stretch>
        </p:blipFill>
        <p:spPr>
          <a:xfrm>
            <a:off x="6595353" y="-8466"/>
            <a:ext cx="5596648" cy="6866467"/>
          </a:xfrm>
          <a:prstGeom prst="rect">
            <a:avLst/>
          </a:prstGeom>
        </p:spPr>
      </p:pic>
      <p:pic>
        <p:nvPicPr>
          <p:cNvPr id="7" name="Picture 6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8AFC58D1-0F46-498A-BEDC-7CC7E68AEC9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l="17949" t="35192" b="25832"/>
          <a:stretch>
            <a:fillRect/>
          </a:stretch>
        </p:blipFill>
        <p:spPr>
          <a:xfrm>
            <a:off x="-1" y="2154968"/>
            <a:ext cx="9019890" cy="285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40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ATWD en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69FB-6A4B-7FCD-D170-633881B8B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The ATWD enables</a:t>
            </a:r>
            <a:endParaRPr lang="en-AU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9109AD-439F-8CBA-F000-E343F52BD060}"/>
              </a:ext>
            </a:extLst>
          </p:cNvPr>
          <p:cNvGrpSpPr/>
          <p:nvPr userDrawn="1"/>
        </p:nvGrpSpPr>
        <p:grpSpPr>
          <a:xfrm>
            <a:off x="1726239" y="1332964"/>
            <a:ext cx="8739521" cy="4121048"/>
            <a:chOff x="1303320" y="1118488"/>
            <a:chExt cx="8938279" cy="4316224"/>
          </a:xfrm>
        </p:grpSpPr>
        <p:graphicFrame>
          <p:nvGraphicFramePr>
            <p:cNvPr id="4" name="Text Placeholder 2">
              <a:extLst>
                <a:ext uri="{FF2B5EF4-FFF2-40B4-BE49-F238E27FC236}">
                  <a16:creationId xmlns:a16="http://schemas.microsoft.com/office/drawing/2014/main" id="{7E5DFC8E-AFAE-1419-AF32-C43910835CA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3775898"/>
                </p:ext>
              </p:extLst>
            </p:nvPr>
          </p:nvGraphicFramePr>
          <p:xfrm>
            <a:off x="1303320" y="1118488"/>
            <a:ext cx="6181761" cy="43162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083D349-45BD-40CF-8C0B-DAEE93F7E8C2}"/>
                </a:ext>
              </a:extLst>
            </p:cNvPr>
            <p:cNvGrpSpPr/>
            <p:nvPr/>
          </p:nvGrpSpPr>
          <p:grpSpPr>
            <a:xfrm>
              <a:off x="7721599" y="1127186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8" name="Rectangle 8">
                <a:extLst>
                  <a:ext uri="{FF2B5EF4-FFF2-40B4-BE49-F238E27FC236}">
                    <a16:creationId xmlns:a16="http://schemas.microsoft.com/office/drawing/2014/main" id="{85F37702-9D68-906B-2764-C02466C7662A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618F229-B602-7299-42DE-698EF43CA670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2018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13DD3A-DEA2-A698-6637-AC9EDD60E479}"/>
                </a:ext>
              </a:extLst>
            </p:cNvPr>
            <p:cNvGrpSpPr/>
            <p:nvPr/>
          </p:nvGrpSpPr>
          <p:grpSpPr>
            <a:xfrm>
              <a:off x="7721599" y="201237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6" name="Rectangle 13">
                <a:extLst>
                  <a:ext uri="{FF2B5EF4-FFF2-40B4-BE49-F238E27FC236}">
                    <a16:creationId xmlns:a16="http://schemas.microsoft.com/office/drawing/2014/main" id="{D855161B-9560-D996-9B26-27147AD5E931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CA1F9F4-2215-A1EA-E6D1-382272898CC9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linkage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13668A9-A915-F16F-BFAC-28CD00A791EE}"/>
                </a:ext>
              </a:extLst>
            </p:cNvPr>
            <p:cNvGrpSpPr/>
            <p:nvPr/>
          </p:nvGrpSpPr>
          <p:grpSpPr>
            <a:xfrm>
              <a:off x="7721599" y="289991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4" name="Rectangle 29">
                <a:extLst>
                  <a:ext uri="{FF2B5EF4-FFF2-40B4-BE49-F238E27FC236}">
                    <a16:creationId xmlns:a16="http://schemas.microsoft.com/office/drawing/2014/main" id="{62CD8000-6A6E-7A23-D94F-D5E5C424CACB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E63E75-7323-7BAF-A8A8-20F7CAAB31DB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e.g. Wellbeing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142E0B-8FA3-E3CA-DA0C-5C36B98169CD}"/>
                </a:ext>
              </a:extLst>
            </p:cNvPr>
            <p:cNvGrpSpPr/>
            <p:nvPr/>
          </p:nvGrpSpPr>
          <p:grpSpPr>
            <a:xfrm>
              <a:off x="7721600" y="3812858"/>
              <a:ext cx="2519999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2" name="Rectangle 21">
                <a:extLst>
                  <a:ext uri="{FF2B5EF4-FFF2-40B4-BE49-F238E27FC236}">
                    <a16:creationId xmlns:a16="http://schemas.microsoft.com/office/drawing/2014/main" id="{CF9F834E-5289-E8D1-61F2-56C130531C6A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185B794-5088-0A35-1338-70BB1AB26690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e.g. Middle Leaders</a:t>
                </a:r>
                <a:endParaRPr lang="en-US" sz="1600" kern="120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A629C3E-5003-9F2F-5C29-C0720678B6C1}"/>
                </a:ext>
              </a:extLst>
            </p:cNvPr>
            <p:cNvGrpSpPr/>
            <p:nvPr/>
          </p:nvGrpSpPr>
          <p:grpSpPr>
            <a:xfrm>
              <a:off x="7721599" y="4706748"/>
              <a:ext cx="2520000" cy="718246"/>
              <a:chOff x="829574" y="3372"/>
              <a:chExt cx="5352186" cy="718246"/>
            </a:xfrm>
            <a:solidFill>
              <a:srgbClr val="CBE7E5"/>
            </a:solidFill>
          </p:grpSpPr>
          <p:sp>
            <p:nvSpPr>
              <p:cNvPr id="10" name="Rectangle 25">
                <a:extLst>
                  <a:ext uri="{FF2B5EF4-FFF2-40B4-BE49-F238E27FC236}">
                    <a16:creationId xmlns:a16="http://schemas.microsoft.com/office/drawing/2014/main" id="{F786E184-3064-ED23-2919-8B451E67309E}"/>
                  </a:ext>
                </a:extLst>
              </p:cNvPr>
              <p:cNvSpPr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AU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C6E7FF5-1002-453C-8594-0CD8E0BDE23E}"/>
                  </a:ext>
                </a:extLst>
              </p:cNvPr>
              <p:cNvSpPr txBox="1"/>
              <p:nvPr/>
            </p:nvSpPr>
            <p:spPr>
              <a:xfrm>
                <a:off x="829574" y="3372"/>
                <a:ext cx="5352186" cy="718246"/>
              </a:xfrm>
              <a:prstGeom prst="round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014" tIns="76014" rIns="76014" bIns="76014" numCol="1" spcCol="1270" anchor="ctr" anchorCtr="0">
                <a:noAutofit/>
              </a:bodyPr>
              <a:lstStyle/>
              <a:p>
                <a:pPr marL="0" lvl="0" indent="0" algn="ctr" defTabSz="84455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1600" kern="1200">
                    <a:solidFill>
                      <a:schemeClr val="accent4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ITE to exit</a:t>
                </a:r>
              </a:p>
            </p:txBody>
          </p:sp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8C19175-A1B9-E0DF-8AA5-03978D6A27F9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23D9D44-9FEA-2A5E-4893-BEC34EE89C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24" name="Picture 2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C4FF7D32-C678-8728-551E-B02B4219E3E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473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ilding partnersh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69FB-6A4B-7FCD-D170-633881B8B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90" y="371474"/>
            <a:ext cx="6342738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Building partnerships, connecting silos</a:t>
            </a:r>
            <a:endParaRPr lang="en-AU"/>
          </a:p>
        </p:txBody>
      </p:sp>
      <p:pic>
        <p:nvPicPr>
          <p:cNvPr id="21" name="Picture 20" descr="A diagram of data and information&#10;&#10;Description automatically generated">
            <a:extLst>
              <a:ext uri="{FF2B5EF4-FFF2-40B4-BE49-F238E27FC236}">
                <a16:creationId xmlns:a16="http://schemas.microsoft.com/office/drawing/2014/main" id="{D0B22348-66B7-40D5-4C7C-C1C3E392B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6862"/>
            <a:ext cx="5109350" cy="5946715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3D5DDB5-92FB-52C3-058E-7600144ADF13}"/>
              </a:ext>
            </a:extLst>
          </p:cNvPr>
          <p:cNvSpPr/>
          <p:nvPr userDrawn="1"/>
        </p:nvSpPr>
        <p:spPr>
          <a:xfrm>
            <a:off x="1785642" y="2008432"/>
            <a:ext cx="2027944" cy="4046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700" b="1">
                <a:latin typeface="Arial" panose="020B0604020202020204" pitchFamily="34" charset="0"/>
                <a:cs typeface="Arial" panose="020B0604020202020204" pitchFamily="34" charset="0"/>
              </a:rPr>
              <a:t>Workforce data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3CF571C-66C1-3C3F-9EAF-DBEFDC094EBB}"/>
              </a:ext>
            </a:extLst>
          </p:cNvPr>
          <p:cNvSpPr/>
          <p:nvPr userDrawn="1"/>
        </p:nvSpPr>
        <p:spPr>
          <a:xfrm>
            <a:off x="1785642" y="3785950"/>
            <a:ext cx="2027943" cy="4046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700" b="1">
                <a:latin typeface="Arial" panose="020B0604020202020204" pitchFamily="34" charset="0"/>
                <a:cs typeface="Arial" panose="020B0604020202020204" pitchFamily="34" charset="0"/>
              </a:rPr>
              <a:t>Supply data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AE0AF6DD-9AF9-B342-20AD-A658731421AA}"/>
              </a:ext>
            </a:extLst>
          </p:cNvPr>
          <p:cNvSpPr txBox="1">
            <a:spLocks/>
          </p:cNvSpPr>
          <p:nvPr userDrawn="1"/>
        </p:nvSpPr>
        <p:spPr>
          <a:xfrm>
            <a:off x="1785642" y="4356148"/>
            <a:ext cx="3621485" cy="441683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ITE pipeline</a:t>
            </a:r>
          </a:p>
          <a:p>
            <a:pPr marL="285734" indent="-285734"/>
            <a:endParaRPr lang="en-US" sz="1600">
              <a:solidFill>
                <a:schemeClr val="accent4"/>
              </a:solidFill>
            </a:endParaRPr>
          </a:p>
          <a:p>
            <a:pPr indent="0">
              <a:buNone/>
            </a:pPr>
            <a:endParaRPr lang="en-AU" sz="1600">
              <a:solidFill>
                <a:schemeClr val="accent4"/>
              </a:solidFill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4ADD3521-C562-FD8A-9D67-85E49B8014D2}"/>
              </a:ext>
            </a:extLst>
          </p:cNvPr>
          <p:cNvSpPr txBox="1">
            <a:spLocks/>
          </p:cNvSpPr>
          <p:nvPr userDrawn="1"/>
        </p:nvSpPr>
        <p:spPr>
          <a:xfrm>
            <a:off x="1785642" y="2552346"/>
            <a:ext cx="3621485" cy="762461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Registration information</a:t>
            </a:r>
          </a:p>
          <a:p>
            <a:pPr marL="285734" indent="-285734"/>
            <a:r>
              <a:rPr lang="en-US" sz="1600">
                <a:solidFill>
                  <a:schemeClr val="accent4"/>
                </a:solidFill>
              </a:rPr>
              <a:t>Workforce experiences</a:t>
            </a:r>
          </a:p>
          <a:p>
            <a:pPr indent="0">
              <a:buNone/>
            </a:pPr>
            <a:endParaRPr lang="en-AU" sz="1600">
              <a:solidFill>
                <a:schemeClr val="accent4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100955-0358-0A4A-3C7C-E757FBD1DAE6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27F08BE8-A1F7-1172-B8C6-4F2564955A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4" name="Picture 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DC12C87B-5177-8403-9442-8BA4D2ECBA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203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access and publ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2A395CA-EBC6-2207-58C9-A24475E8BE2D}"/>
              </a:ext>
            </a:extLst>
          </p:cNvPr>
          <p:cNvSpPr txBox="1"/>
          <p:nvPr userDrawn="1"/>
        </p:nvSpPr>
        <p:spPr>
          <a:xfrm>
            <a:off x="560387" y="1069855"/>
            <a:ext cx="10756900" cy="449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None/>
              <a:defRPr sz="1900" b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en-AU"/>
              <a:t>Timely national ITE supply and teacher workforce (TW) data in a one-stop shop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BD1233-6D24-27C0-F4D5-9AD85C42D73D}"/>
              </a:ext>
            </a:extLst>
          </p:cNvPr>
          <p:cNvSpPr txBox="1"/>
          <p:nvPr userDrawn="1"/>
        </p:nvSpPr>
        <p:spPr>
          <a:xfrm>
            <a:off x="560387" y="1570008"/>
            <a:ext cx="10756900" cy="449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000" lvl="1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lvl="2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lvl="3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lvl="4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marL="288000" lvl="0" indent="-288000">
              <a:spcBef>
                <a:spcPts val="567"/>
              </a:spcBef>
            </a:pPr>
            <a:r>
              <a:rPr lang="en-US"/>
              <a:t>Fast, accessible information about teacher supply through ITE, and TW 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66A6BA-29E6-BEAF-3C37-07D12018A78F}"/>
              </a:ext>
            </a:extLst>
          </p:cNvPr>
          <p:cNvSpPr/>
          <p:nvPr userDrawn="1"/>
        </p:nvSpPr>
        <p:spPr>
          <a:xfrm>
            <a:off x="440007" y="2452737"/>
            <a:ext cx="8264922" cy="679010"/>
          </a:xfrm>
          <a:prstGeom prst="rect">
            <a:avLst/>
          </a:prstGeom>
          <a:solidFill>
            <a:srgbClr val="ECECE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wis721 BT" panose="020B0504020202020204" pitchFamily="34" charset="0"/>
                <a:cs typeface="Arial" panose="020B0604020202020204" pitchFamily="34" charset="0"/>
              </a:rPr>
              <a:t>AITSL website</a:t>
            </a:r>
          </a:p>
          <a:p>
            <a:pPr algn="ctr">
              <a:spcBef>
                <a:spcPts val="600"/>
              </a:spcBef>
              <a:defRPr/>
            </a:pPr>
            <a:r>
              <a:rPr lang="en-US" sz="1400">
                <a:solidFill>
                  <a:srgbClr val="555759"/>
                </a:solidFill>
                <a:latin typeface="Swis721 BT" panose="020B0504020202020204" pitchFamily="34" charset="0"/>
                <a:hlinkClick r:id="rId2"/>
              </a:rPr>
              <a:t>https://www.aitsl.edu.au/research/australian-teacher-workforce-data/</a:t>
            </a:r>
            <a:endParaRPr lang="en-US" sz="1400">
              <a:solidFill>
                <a:srgbClr val="555759"/>
              </a:solidFill>
              <a:latin typeface="Swis721 BT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A55BF6-C269-DB81-8E2A-2EE513D073FC}"/>
              </a:ext>
            </a:extLst>
          </p:cNvPr>
          <p:cNvSpPr/>
          <p:nvPr userDrawn="1"/>
        </p:nvSpPr>
        <p:spPr>
          <a:xfrm>
            <a:off x="8944504" y="2452737"/>
            <a:ext cx="2707200" cy="679010"/>
          </a:xfrm>
          <a:prstGeom prst="rect">
            <a:avLst/>
          </a:prstGeom>
          <a:solidFill>
            <a:srgbClr val="ECECE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wis721 BT" panose="020B0504020202020204" pitchFamily="34" charset="0"/>
                <a:cs typeface="Arial" panose="020B0604020202020204" pitchFamily="34" charset="0"/>
              </a:rPr>
              <a:t>Secure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endParaRPr kumimoji="0" lang="en-AU" sz="1400" b="1" u="none" strike="noStrike" kern="1200" cap="none" spc="0" normalizeH="0" baseline="0" noProof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Swis721 BT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B80B82-EDE2-75C4-2E1E-AD190BD2D4D2}"/>
              </a:ext>
            </a:extLst>
          </p:cNvPr>
          <p:cNvSpPr txBox="1"/>
          <p:nvPr userDrawn="1"/>
        </p:nvSpPr>
        <p:spPr>
          <a:xfrm>
            <a:off x="560384" y="392052"/>
            <a:ext cx="9687797" cy="4295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576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5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64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5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52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0000" indent="-288000">
              <a:lnSpc>
                <a:spcPct val="110000"/>
              </a:lnSpc>
              <a:spcBef>
                <a:spcPts val="283"/>
              </a:spcBef>
              <a:buFont typeface="Arial" panose="020B0604020202020204" pitchFamily="34" charset="0"/>
              <a:buChar char="•"/>
              <a:defRPr sz="13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en-US"/>
              <a:t>ATWD digital data access and publications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B15FC65-4F2A-FE33-D616-64DC66FB3A73}"/>
              </a:ext>
            </a:extLst>
          </p:cNvPr>
          <p:cNvCxnSpPr/>
          <p:nvPr userDrawn="1"/>
        </p:nvCxnSpPr>
        <p:spPr>
          <a:xfrm>
            <a:off x="390418" y="6503542"/>
            <a:ext cx="1148498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326EB47-94A7-2842-176E-33CCCD7F2011}"/>
              </a:ext>
            </a:extLst>
          </p:cNvPr>
          <p:cNvSpPr/>
          <p:nvPr userDrawn="1"/>
        </p:nvSpPr>
        <p:spPr>
          <a:xfrm>
            <a:off x="8945153" y="3230121"/>
            <a:ext cx="2701614" cy="2215300"/>
          </a:xfrm>
          <a:prstGeom prst="rect">
            <a:avLst/>
          </a:prstGeom>
          <a:solidFill>
            <a:srgbClr val="E2EF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700" b="1" i="0" u="none" strike="noStrike" kern="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Swis721 BT" panose="020B0504020202020204" pitchFamily="34" charset="0"/>
              </a:rPr>
              <a:t>On application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BADC97-F4BF-1619-0354-2175B727AA50}"/>
              </a:ext>
            </a:extLst>
          </p:cNvPr>
          <p:cNvSpPr/>
          <p:nvPr userDrawn="1"/>
        </p:nvSpPr>
        <p:spPr>
          <a:xfrm>
            <a:off x="435070" y="3230121"/>
            <a:ext cx="8257242" cy="2215300"/>
          </a:xfrm>
          <a:prstGeom prst="rect">
            <a:avLst/>
          </a:prstGeom>
          <a:solidFill>
            <a:srgbClr val="E2EF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700" b="1" i="0" u="none" strike="noStrike" kern="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Swis721 BT" panose="020B0504020202020204" pitchFamily="34" charset="0"/>
              </a:rPr>
              <a:t>ATWD digital tools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10AAB0-8AFD-2A04-78D7-A718391ED8B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79513262"/>
              </p:ext>
            </p:extLst>
          </p:nvPr>
        </p:nvGraphicFramePr>
        <p:xfrm>
          <a:off x="435070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6994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Digital Publications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8195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trends</a:t>
                      </a:r>
                    </a:p>
                    <a:p>
                      <a:pPr marL="628650" lvl="1" indent="-285750">
                        <a:spcBef>
                          <a:spcPts val="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 pipeline</a:t>
                      </a:r>
                    </a:p>
                    <a:p>
                      <a:pPr marL="628650" lvl="1" indent="-285750">
                        <a:spcBef>
                          <a:spcPts val="2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Teacher workforce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Focus and In Brief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78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273B96B-F7ED-6199-D38F-B76F20242EA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26288118"/>
              </p:ext>
            </p:extLst>
          </p:nvPr>
        </p:nvGraphicFramePr>
        <p:xfrm>
          <a:off x="8945153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70904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Unit-record data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8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7231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 application to Oversight Board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AU" sz="1300" i="1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ATWD Data Access and Reporting Protocols </a:t>
                      </a:r>
                      <a:r>
                        <a:rPr lang="en-AU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83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D6EECFB-6C44-8934-28B0-04AA5E0F7B1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43440451"/>
              </p:ext>
            </p:extLst>
          </p:nvPr>
        </p:nvGraphicFramePr>
        <p:xfrm>
          <a:off x="3212884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69763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Key Metrics Dashboard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C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8372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Key workforce planning data (ITE and TW)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CB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952595B-19A5-9E48-7FB8-7DE0D5931FD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22094087"/>
              </p:ext>
            </p:extLst>
          </p:nvPr>
        </p:nvGraphicFramePr>
        <p:xfrm>
          <a:off x="5990698" y="3664060"/>
          <a:ext cx="2701614" cy="1781361"/>
        </p:xfrm>
        <a:graphic>
          <a:graphicData uri="http://schemas.openxmlformats.org/drawingml/2006/table">
            <a:tbl>
              <a:tblPr firstRow="1" bandRow="1"/>
              <a:tblGrid>
                <a:gridCol w="2701614">
                  <a:extLst>
                    <a:ext uri="{9D8B030D-6E8A-4147-A177-3AD203B41FA5}">
                      <a16:colId xmlns:a16="http://schemas.microsoft.com/office/drawing/2014/main" val="2268475125"/>
                    </a:ext>
                  </a:extLst>
                </a:gridCol>
              </a:tblGrid>
              <a:tr h="7029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AU" sz="1500">
                          <a:latin typeface="Swis721 BT" panose="020B0504020202020204" pitchFamily="34" charset="0"/>
                          <a:cs typeface="Arial" panose="020B0604020202020204" pitchFamily="34" charset="0"/>
                        </a:rPr>
                        <a:t>Data Explorer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539487"/>
                  </a:ext>
                </a:extLst>
              </a:tr>
              <a:tr h="107845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Statistical trends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accent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Analysis of trends by geographically defined areas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B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9071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B607F3FA-D014-C103-58CD-AA8223035CAE}"/>
              </a:ext>
            </a:extLst>
          </p:cNvPr>
          <p:cNvGrpSpPr/>
          <p:nvPr userDrawn="1"/>
        </p:nvGrpSpPr>
        <p:grpSpPr>
          <a:xfrm>
            <a:off x="2884501" y="5579594"/>
            <a:ext cx="6108671" cy="789775"/>
            <a:chOff x="3212884" y="5367691"/>
            <a:chExt cx="6108671" cy="789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0BC126-BE1C-B10E-5E38-C0E715CEF4B0}"/>
                </a:ext>
              </a:extLst>
            </p:cNvPr>
            <p:cNvSpPr/>
            <p:nvPr userDrawn="1"/>
          </p:nvSpPr>
          <p:spPr>
            <a:xfrm>
              <a:off x="3212884" y="5367691"/>
              <a:ext cx="6108671" cy="78977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74000">
                  <a:schemeClr val="accent5">
                    <a:alpha val="40000"/>
                  </a:scheme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0000"/>
                </a:lnSpc>
                <a:spcBef>
                  <a:spcPts val="400"/>
                </a:spcBef>
                <a:spcAft>
                  <a:spcPts val="200"/>
                </a:spcAft>
              </a:pP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Key Metrics Dashboard and Data Explorer have</a:t>
              </a:r>
            </a:p>
            <a:p>
              <a:pPr>
                <a:lnSpc>
                  <a:spcPct val="110000"/>
                </a:lnSpc>
                <a:spcBef>
                  <a:spcPts val="400"/>
                </a:spcBef>
                <a:spcAft>
                  <a:spcPts val="200"/>
                </a:spcAft>
              </a:pP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transitioned ITE data to </a:t>
              </a:r>
              <a:r>
                <a:rPr lang="en-AU" sz="1300" b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lang="en-AU" sz="1300" b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ATWD initiative’s data portal</a:t>
              </a:r>
              <a:r>
                <a:rPr lang="en-AU" sz="130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pic>
          <p:nvPicPr>
            <p:cNvPr id="11" name="Picture 10" descr="A red sign with white text&#10;&#10;Description automatically generated">
              <a:extLst>
                <a:ext uri="{FF2B5EF4-FFF2-40B4-BE49-F238E27FC236}">
                  <a16:creationId xmlns:a16="http://schemas.microsoft.com/office/drawing/2014/main" id="{0EDEBD1C-C89D-B164-38C8-4CB8E59D74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8078411" y="5606810"/>
              <a:ext cx="858574" cy="51514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646C812-1AB8-5C3B-332A-1D325D56554A}"/>
                </a:ext>
              </a:extLst>
            </p:cNvPr>
            <p:cNvSpPr txBox="1"/>
            <p:nvPr userDrawn="1"/>
          </p:nvSpPr>
          <p:spPr>
            <a:xfrm>
              <a:off x="7693841" y="5378345"/>
              <a:ext cx="1627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AU" sz="1000" b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Teacher Workforce data</a:t>
              </a:r>
              <a:endParaRPr lang="en-AU" sz="1000" b="1"/>
            </a:p>
          </p:txBody>
        </p:sp>
      </p:grpSp>
    </p:spTree>
    <p:extLst>
      <p:ext uri="{BB962C8B-B14F-4D97-AF65-F5344CB8AC3E}">
        <p14:creationId xmlns:p14="http://schemas.microsoft.com/office/powerpoint/2010/main" val="8916184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urve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F27CC69-105E-0934-7873-20284EB728CA}"/>
              </a:ext>
            </a:extLst>
          </p:cNvPr>
          <p:cNvSpPr txBox="1"/>
          <p:nvPr userDrawn="1"/>
        </p:nvSpPr>
        <p:spPr>
          <a:xfrm>
            <a:off x="560388" y="391756"/>
            <a:ext cx="9678442" cy="42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lvl="0"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AU"/>
              <a:t>Australian Teacher Workforce Survey annual timeline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595BCBB-FF2C-A01B-26A2-FD345C4F142D}"/>
              </a:ext>
            </a:extLst>
          </p:cNvPr>
          <p:cNvCxnSpPr>
            <a:cxnSpLocks/>
            <a:endCxn id="27" idx="0"/>
          </p:cNvCxnSpPr>
          <p:nvPr userDrawn="1"/>
        </p:nvCxnSpPr>
        <p:spPr>
          <a:xfrm>
            <a:off x="7956214" y="1545025"/>
            <a:ext cx="9816" cy="1555659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2F547D10-7DC9-A444-B215-C8CC6E3051C8}"/>
              </a:ext>
            </a:extLst>
          </p:cNvPr>
          <p:cNvSpPr/>
          <p:nvPr userDrawn="1"/>
        </p:nvSpPr>
        <p:spPr>
          <a:xfrm>
            <a:off x="412677" y="3233492"/>
            <a:ext cx="11366645" cy="321347"/>
          </a:xfrm>
          <a:prstGeom prst="rect">
            <a:avLst/>
          </a:prstGeom>
          <a:solidFill>
            <a:srgbClr val="E2EFF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28CD0E-5474-30DF-88D0-D5C528ED9480}"/>
              </a:ext>
            </a:extLst>
          </p:cNvPr>
          <p:cNvSpPr txBox="1"/>
          <p:nvPr userDrawn="1"/>
        </p:nvSpPr>
        <p:spPr>
          <a:xfrm>
            <a:off x="808737" y="1445863"/>
            <a:ext cx="30667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/>
              <a:t>Early promotion</a:t>
            </a:r>
          </a:p>
          <a:p>
            <a:pPr lvl="0">
              <a:spcBef>
                <a:spcPts val="400"/>
              </a:spcBef>
            </a:pPr>
            <a:r>
              <a:rPr lang="en-US" sz="1400"/>
              <a:t>(commencing May)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Distribution of early promotion material to stakeholders.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Stakeholder promotion as applicable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1BED94-DBBF-AAD5-19F2-5A48079966DD}"/>
              </a:ext>
            </a:extLst>
          </p:cNvPr>
          <p:cNvCxnSpPr>
            <a:cxnSpLocks/>
            <a:endCxn id="17" idx="0"/>
          </p:cNvCxnSpPr>
          <p:nvPr userDrawn="1"/>
        </p:nvCxnSpPr>
        <p:spPr>
          <a:xfrm flipH="1">
            <a:off x="798922" y="1495444"/>
            <a:ext cx="9817" cy="160524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9C917D-A867-EE79-A817-65AF447AD9EE}"/>
              </a:ext>
            </a:extLst>
          </p:cNvPr>
          <p:cNvCxnSpPr>
            <a:cxnSpLocks/>
          </p:cNvCxnSpPr>
          <p:nvPr userDrawn="1"/>
        </p:nvCxnSpPr>
        <p:spPr>
          <a:xfrm>
            <a:off x="2590699" y="3675450"/>
            <a:ext cx="0" cy="1569212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5239BB-AE62-EB95-92A4-96E221B3B62E}"/>
              </a:ext>
            </a:extLst>
          </p:cNvPr>
          <p:cNvCxnSpPr>
            <a:cxnSpLocks/>
            <a:endCxn id="19" idx="0"/>
          </p:cNvCxnSpPr>
          <p:nvPr userDrawn="1"/>
        </p:nvCxnSpPr>
        <p:spPr>
          <a:xfrm>
            <a:off x="4382476" y="1495444"/>
            <a:ext cx="0" cy="160524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4251B12-AF0B-0F6E-4178-9BA082A4D83A}"/>
              </a:ext>
            </a:extLst>
          </p:cNvPr>
          <p:cNvCxnSpPr>
            <a:cxnSpLocks/>
          </p:cNvCxnSpPr>
          <p:nvPr userDrawn="1"/>
        </p:nvCxnSpPr>
        <p:spPr>
          <a:xfrm>
            <a:off x="6186627" y="3675450"/>
            <a:ext cx="0" cy="1281383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A6374A-3EED-A6C6-C4DE-704372C6963D}"/>
              </a:ext>
            </a:extLst>
          </p:cNvPr>
          <p:cNvCxnSpPr>
            <a:cxnSpLocks/>
          </p:cNvCxnSpPr>
          <p:nvPr userDrawn="1"/>
        </p:nvCxnSpPr>
        <p:spPr>
          <a:xfrm>
            <a:off x="9757808" y="3684216"/>
            <a:ext cx="0" cy="95458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38C2159-993C-41E2-BA90-073E68538523}"/>
              </a:ext>
            </a:extLst>
          </p:cNvPr>
          <p:cNvSpPr txBox="1"/>
          <p:nvPr userDrawn="1"/>
        </p:nvSpPr>
        <p:spPr>
          <a:xfrm>
            <a:off x="2604452" y="3848837"/>
            <a:ext cx="3185158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3"/>
                </a:solidFill>
              </a:rPr>
              <a:t>Communications collateral circulated</a:t>
            </a:r>
            <a:endParaRPr lang="en-US" sz="1400">
              <a:solidFill>
                <a:schemeClr val="accent3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TRAs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Employer groups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Associations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Unions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BF0478-5771-1104-9157-2DB649BBEB4A}"/>
              </a:ext>
            </a:extLst>
          </p:cNvPr>
          <p:cNvSpPr txBox="1"/>
          <p:nvPr userDrawn="1"/>
        </p:nvSpPr>
        <p:spPr>
          <a:xfrm>
            <a:off x="4382475" y="1445863"/>
            <a:ext cx="3211283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2"/>
                </a:solidFill>
              </a:rPr>
              <a:t>Teacher Survey open</a:t>
            </a:r>
            <a:endParaRPr lang="en-US" sz="1400">
              <a:solidFill>
                <a:schemeClr val="accent2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First states and territories open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Teachers invited to participate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AITSL social media promotion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Stakeholder promotion as applicable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8385F9-440C-2304-90A8-F35167A7B771}"/>
              </a:ext>
            </a:extLst>
          </p:cNvPr>
          <p:cNvSpPr txBox="1"/>
          <p:nvPr userDrawn="1"/>
        </p:nvSpPr>
        <p:spPr>
          <a:xfrm>
            <a:off x="6200379" y="3848837"/>
            <a:ext cx="327004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1"/>
                </a:solidFill>
              </a:rPr>
              <a:t>Teacher Survey open</a:t>
            </a:r>
            <a:endParaRPr lang="en-US" sz="1400">
              <a:solidFill>
                <a:schemeClr val="accent1"/>
              </a:solidFill>
            </a:endParaRP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Additional states and territories open</a:t>
            </a: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Invitation and reminder emails continue</a:t>
            </a:r>
          </a:p>
          <a:p>
            <a:pPr marL="171450" lvl="0" indent="-1714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Promotional activities continue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663AD3-A07F-C3F3-6EFF-E53948A7F59A}"/>
              </a:ext>
            </a:extLst>
          </p:cNvPr>
          <p:cNvSpPr txBox="1"/>
          <p:nvPr userDrawn="1"/>
        </p:nvSpPr>
        <p:spPr>
          <a:xfrm>
            <a:off x="9765142" y="3848837"/>
            <a:ext cx="2165599" cy="789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5"/>
                </a:solidFill>
              </a:rPr>
              <a:t>Teacher Survey closed</a:t>
            </a:r>
            <a:endParaRPr lang="en-US" sz="1400"/>
          </a:p>
          <a:p>
            <a:pPr marL="182563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Remaining states and territories close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3252AA0-33ED-71EF-BD88-D51E2DECAB09}"/>
              </a:ext>
            </a:extLst>
          </p:cNvPr>
          <p:cNvSpPr/>
          <p:nvPr userDrawn="1"/>
        </p:nvSpPr>
        <p:spPr>
          <a:xfrm>
            <a:off x="511539" y="3100684"/>
            <a:ext cx="574766" cy="574766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50" b="1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E3F4EB2-36C0-09C0-9669-5591F45AB564}"/>
              </a:ext>
            </a:extLst>
          </p:cNvPr>
          <p:cNvSpPr/>
          <p:nvPr userDrawn="1"/>
        </p:nvSpPr>
        <p:spPr>
          <a:xfrm>
            <a:off x="2303316" y="3100684"/>
            <a:ext cx="574766" cy="57476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Jul</a:t>
            </a:r>
            <a:endParaRPr lang="en-AU" sz="1050" b="1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D60D324-76D4-12F2-C33D-610725206F51}"/>
              </a:ext>
            </a:extLst>
          </p:cNvPr>
          <p:cNvSpPr/>
          <p:nvPr userDrawn="1"/>
        </p:nvSpPr>
        <p:spPr>
          <a:xfrm>
            <a:off x="4095093" y="3100684"/>
            <a:ext cx="574766" cy="574766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Aug</a:t>
            </a:r>
            <a:endParaRPr lang="en-AU" sz="1050" b="1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7557B5D-E223-7FE5-3039-03EB99CB27AC}"/>
              </a:ext>
            </a:extLst>
          </p:cNvPr>
          <p:cNvSpPr/>
          <p:nvPr userDrawn="1"/>
        </p:nvSpPr>
        <p:spPr>
          <a:xfrm>
            <a:off x="5886870" y="3100684"/>
            <a:ext cx="574766" cy="57476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Sep</a:t>
            </a:r>
            <a:endParaRPr lang="en-AU" sz="1050" b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5AAEAB6-0453-B2B7-AFC9-F9852AD809E9}"/>
              </a:ext>
            </a:extLst>
          </p:cNvPr>
          <p:cNvSpPr/>
          <p:nvPr userDrawn="1"/>
        </p:nvSpPr>
        <p:spPr>
          <a:xfrm>
            <a:off x="7678647" y="3100684"/>
            <a:ext cx="574766" cy="574766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Oct</a:t>
            </a:r>
            <a:endParaRPr lang="en-AU" sz="1050" b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619280A-80F7-B921-F6D3-E15D9B8C9584}"/>
              </a:ext>
            </a:extLst>
          </p:cNvPr>
          <p:cNvSpPr/>
          <p:nvPr userDrawn="1"/>
        </p:nvSpPr>
        <p:spPr>
          <a:xfrm>
            <a:off x="9470425" y="3100684"/>
            <a:ext cx="574766" cy="574766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/>
              <a:t>Nov</a:t>
            </a:r>
            <a:endParaRPr lang="en-AU" sz="1050" b="1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ED24EA-9AC2-D78D-7C9C-CB0C12C50FE2}"/>
              </a:ext>
            </a:extLst>
          </p:cNvPr>
          <p:cNvSpPr txBox="1"/>
          <p:nvPr userDrawn="1"/>
        </p:nvSpPr>
        <p:spPr>
          <a:xfrm>
            <a:off x="7956213" y="1495444"/>
            <a:ext cx="3296172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r>
              <a:rPr lang="en-US" sz="1400" b="1">
                <a:solidFill>
                  <a:schemeClr val="accent6"/>
                </a:solidFill>
              </a:rPr>
              <a:t>Teacher Survey open</a:t>
            </a:r>
            <a:endParaRPr lang="en-US" sz="1400">
              <a:solidFill>
                <a:schemeClr val="accent6"/>
              </a:solidFill>
            </a:endParaRP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Remaining states and territories open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Invitation and reminder emails continue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Promotional activities continue</a:t>
            </a:r>
          </a:p>
          <a:p>
            <a:pPr marL="182563" lvl="0" indent="-182563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400"/>
              <a:t>First states and territories close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BFD9F1-FCFF-BE33-56FE-9546E46A2EBB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66FD493C-D969-D763-8252-362EA7644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21" name="Picture 20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A230647D-75CE-3665-0D06-20303C4949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815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p us get teachers involv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F27CC69-105E-0934-7873-20284EB728CA}"/>
              </a:ext>
            </a:extLst>
          </p:cNvPr>
          <p:cNvSpPr txBox="1"/>
          <p:nvPr userDrawn="1"/>
        </p:nvSpPr>
        <p:spPr>
          <a:xfrm>
            <a:off x="560388" y="391756"/>
            <a:ext cx="9152955" cy="424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lvl="0">
              <a:lnSpc>
                <a:spcPct val="90000"/>
              </a:lnSpc>
              <a:spcBef>
                <a:spcPct val="0"/>
              </a:spcBef>
              <a:buNone/>
              <a:defRPr sz="24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AU"/>
              <a:t>Help us get teachers involved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429FE5B-EA8C-B994-7BA0-2A40C9739288}"/>
              </a:ext>
            </a:extLst>
          </p:cNvPr>
          <p:cNvGrpSpPr/>
          <p:nvPr userDrawn="1"/>
        </p:nvGrpSpPr>
        <p:grpSpPr>
          <a:xfrm>
            <a:off x="1775919" y="1846448"/>
            <a:ext cx="1543592" cy="1543592"/>
            <a:chOff x="2818202" y="2879346"/>
            <a:chExt cx="1543592" cy="154359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472300D-BFCC-1643-2A0F-4572E63EA5F8}"/>
                </a:ext>
              </a:extLst>
            </p:cNvPr>
            <p:cNvSpPr/>
            <p:nvPr/>
          </p:nvSpPr>
          <p:spPr>
            <a:xfrm>
              <a:off x="2818202" y="2879346"/>
              <a:ext cx="1543592" cy="154359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Share on social media</a:t>
              </a:r>
              <a:endParaRPr lang="en-AU" sz="1400" b="1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C5493B-AD6F-CBE9-B07F-9CD11EFE7A44}"/>
                </a:ext>
              </a:extLst>
            </p:cNvPr>
            <p:cNvSpPr txBox="1"/>
            <p:nvPr/>
          </p:nvSpPr>
          <p:spPr>
            <a:xfrm>
              <a:off x="3432743" y="2955775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1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8B6867-C396-4B81-C1AC-3A46D7490857}"/>
              </a:ext>
            </a:extLst>
          </p:cNvPr>
          <p:cNvGrpSpPr/>
          <p:nvPr userDrawn="1"/>
        </p:nvGrpSpPr>
        <p:grpSpPr>
          <a:xfrm>
            <a:off x="4156512" y="1846448"/>
            <a:ext cx="1543592" cy="1543592"/>
            <a:chOff x="5198795" y="2877429"/>
            <a:chExt cx="1543592" cy="1543592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01C354-CF4F-B1CB-243E-FB7093C2961D}"/>
                </a:ext>
              </a:extLst>
            </p:cNvPr>
            <p:cNvSpPr/>
            <p:nvPr/>
          </p:nvSpPr>
          <p:spPr>
            <a:xfrm>
              <a:off x="5198795" y="2877429"/>
              <a:ext cx="1543592" cy="154359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Promote on website</a:t>
              </a:r>
              <a:endParaRPr lang="en-AU" sz="1400" b="1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CA120F-6A1E-DF22-4B63-1AB4D296EF2D}"/>
                </a:ext>
              </a:extLst>
            </p:cNvPr>
            <p:cNvSpPr txBox="1"/>
            <p:nvPr/>
          </p:nvSpPr>
          <p:spPr>
            <a:xfrm>
              <a:off x="5813336" y="2953858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2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F30FC8-5CB8-F38F-C662-881D506E3B87}"/>
              </a:ext>
            </a:extLst>
          </p:cNvPr>
          <p:cNvGrpSpPr/>
          <p:nvPr userDrawn="1"/>
        </p:nvGrpSpPr>
        <p:grpSpPr>
          <a:xfrm>
            <a:off x="6537105" y="1846448"/>
            <a:ext cx="1543592" cy="1543592"/>
            <a:chOff x="7579388" y="2879346"/>
            <a:chExt cx="1543592" cy="154359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ACD4416-258E-5CB9-5417-4595882DF5C6}"/>
                </a:ext>
              </a:extLst>
            </p:cNvPr>
            <p:cNvSpPr/>
            <p:nvPr/>
          </p:nvSpPr>
          <p:spPr>
            <a:xfrm>
              <a:off x="7579388" y="2879346"/>
              <a:ext cx="1543592" cy="154359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Promote in </a:t>
              </a:r>
              <a:r>
                <a:rPr lang="en-US" sz="1400" b="1" err="1"/>
                <a:t>eNewsletter</a:t>
              </a:r>
              <a:endParaRPr lang="en-AU" sz="1400" b="1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4B0F52-F389-0493-1C8B-6D4F40F2AD34}"/>
                </a:ext>
              </a:extLst>
            </p:cNvPr>
            <p:cNvSpPr txBox="1"/>
            <p:nvPr/>
          </p:nvSpPr>
          <p:spPr>
            <a:xfrm>
              <a:off x="8193929" y="2955775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3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258F8A2-C386-8A36-5A3B-28B18C4644CC}"/>
              </a:ext>
            </a:extLst>
          </p:cNvPr>
          <p:cNvGrpSpPr/>
          <p:nvPr userDrawn="1"/>
        </p:nvGrpSpPr>
        <p:grpSpPr>
          <a:xfrm>
            <a:off x="8695238" y="1846448"/>
            <a:ext cx="1543592" cy="1543592"/>
            <a:chOff x="7579388" y="2879346"/>
            <a:chExt cx="1543592" cy="1543592"/>
          </a:xfrm>
          <a:solidFill>
            <a:schemeClr val="accent6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1EDD61B-92D3-F7A6-4750-A7C05EDE9BEB}"/>
                </a:ext>
              </a:extLst>
            </p:cNvPr>
            <p:cNvSpPr/>
            <p:nvPr/>
          </p:nvSpPr>
          <p:spPr>
            <a:xfrm>
              <a:off x="7579388" y="2879346"/>
              <a:ext cx="1543592" cy="1543592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/>
                <a:t>Invite us to networks and forums</a:t>
              </a:r>
              <a:endParaRPr lang="en-AU" sz="1400" b="1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630F2C-B295-5550-4053-97B093077418}"/>
                </a:ext>
              </a:extLst>
            </p:cNvPr>
            <p:cNvSpPr txBox="1"/>
            <p:nvPr/>
          </p:nvSpPr>
          <p:spPr>
            <a:xfrm>
              <a:off x="8193929" y="2955775"/>
              <a:ext cx="31451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4</a:t>
              </a:r>
              <a:endParaRPr lang="en-AU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3" name="Title 2">
            <a:extLst>
              <a:ext uri="{FF2B5EF4-FFF2-40B4-BE49-F238E27FC236}">
                <a16:creationId xmlns:a16="http://schemas.microsoft.com/office/drawing/2014/main" id="{5DA11C7A-6F07-3684-EAF6-46F03F5F7606}"/>
              </a:ext>
            </a:extLst>
          </p:cNvPr>
          <p:cNvSpPr txBox="1">
            <a:spLocks/>
          </p:cNvSpPr>
          <p:nvPr userDrawn="1"/>
        </p:nvSpPr>
        <p:spPr>
          <a:xfrm>
            <a:off x="629485" y="4260238"/>
            <a:ext cx="10507039" cy="7290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AU" sz="1600">
                <a:solidFill>
                  <a:schemeClr val="accent4"/>
                </a:solidFill>
              </a:rPr>
              <a:t>AITSL can provide content, messaging and logos, and links for social media posts</a:t>
            </a:r>
          </a:p>
          <a:p>
            <a:pPr algn="ctr">
              <a:spcAft>
                <a:spcPts val="600"/>
              </a:spcAft>
            </a:pPr>
            <a:r>
              <a:rPr lang="en-AU" sz="1600">
                <a:solidFill>
                  <a:schemeClr val="accent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atwd.secretariat@aitsl.edu.au</a:t>
            </a:r>
            <a:r>
              <a:rPr lang="en-AU" sz="1600">
                <a:solidFill>
                  <a:schemeClr val="accent3"/>
                </a:solidFill>
              </a:rPr>
              <a:t> 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9197A12-5EF7-E405-88C3-CEAA03282440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B4F2C30E-AA21-62F7-45AF-7A00C284A1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6" name="Picture 5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E82C305A-9C50-BCBE-A71B-670E2E0348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8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5" name="Picture 4" descr="A person in a white sweater and glasses&#10;&#10;Description automatically generated">
            <a:extLst>
              <a:ext uri="{FF2B5EF4-FFF2-40B4-BE49-F238E27FC236}">
                <a16:creationId xmlns:a16="http://schemas.microsoft.com/office/drawing/2014/main" id="{9B7837ED-456A-5C11-BC99-7BA092E9D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F644D19-DBF0-F5A6-4650-AF1FF3785F7E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9593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annual activ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602012-CEB1-E9A6-6A78-30AFEA8B1E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28205" y="1109858"/>
            <a:ext cx="3638085" cy="36380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902878-182A-7B89-263A-E495F219B9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3973" r="32614" b="18053"/>
          <a:stretch/>
        </p:blipFill>
        <p:spPr>
          <a:xfrm>
            <a:off x="6007203" y="0"/>
            <a:ext cx="6184797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22CD6A5-952B-967A-2D50-04DD1ED0E159}"/>
              </a:ext>
            </a:extLst>
          </p:cNvPr>
          <p:cNvSpPr txBox="1">
            <a:spLocks/>
          </p:cNvSpPr>
          <p:nvPr userDrawn="1"/>
        </p:nvSpPr>
        <p:spPr>
          <a:xfrm>
            <a:off x="1428235" y="2096727"/>
            <a:ext cx="3248351" cy="1458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AU" sz="2800" b="1"/>
              <a:t>Key annual activities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FAA35AB-652E-F4D9-A61E-2633C586BD6D}"/>
              </a:ext>
            </a:extLst>
          </p:cNvPr>
          <p:cNvSpPr txBox="1">
            <a:spLocks/>
          </p:cNvSpPr>
          <p:nvPr userDrawn="1"/>
        </p:nvSpPr>
        <p:spPr>
          <a:xfrm>
            <a:off x="6420694" y="3263107"/>
            <a:ext cx="5644551" cy="331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1"/>
              <a:t>Workforce and ITE data uploads </a:t>
            </a:r>
            <a:r>
              <a:rPr lang="en-AU" sz="1500">
                <a:solidFill>
                  <a:srgbClr val="E9F033"/>
                </a:solidFill>
              </a:rPr>
              <a:t>(October/November)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3AE96CA-1C11-9C52-91F0-D055ED6131A8}"/>
              </a:ext>
            </a:extLst>
          </p:cNvPr>
          <p:cNvSpPr txBox="1">
            <a:spLocks/>
          </p:cNvSpPr>
          <p:nvPr userDrawn="1"/>
        </p:nvSpPr>
        <p:spPr>
          <a:xfrm>
            <a:off x="6702725" y="1737646"/>
            <a:ext cx="5075782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National Trends: ITE Pipeline </a:t>
            </a:r>
            <a:r>
              <a:rPr lang="en-AU">
                <a:solidFill>
                  <a:srgbClr val="E9F033"/>
                </a:solidFill>
              </a:rPr>
              <a:t>(December)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DAB58C0-81EE-0F0C-DCD1-EBCB22BC22F6}"/>
              </a:ext>
            </a:extLst>
          </p:cNvPr>
          <p:cNvSpPr txBox="1">
            <a:spLocks/>
          </p:cNvSpPr>
          <p:nvPr userDrawn="1"/>
        </p:nvSpPr>
        <p:spPr>
          <a:xfrm>
            <a:off x="6875253" y="982214"/>
            <a:ext cx="4903254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National Trends: Teacher Workforce </a:t>
            </a:r>
            <a:r>
              <a:rPr lang="en-AU">
                <a:solidFill>
                  <a:srgbClr val="E9F033"/>
                </a:solidFill>
              </a:rPr>
              <a:t>(March)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B860640-68BE-38D7-56CE-9863C0CB7677}"/>
              </a:ext>
            </a:extLst>
          </p:cNvPr>
          <p:cNvSpPr txBox="1">
            <a:spLocks/>
          </p:cNvSpPr>
          <p:nvPr userDrawn="1"/>
        </p:nvSpPr>
        <p:spPr>
          <a:xfrm>
            <a:off x="6547448" y="2494252"/>
            <a:ext cx="5517797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100" b="1"/>
              <a:t>Australian Teacher Workforce Survey </a:t>
            </a:r>
            <a:r>
              <a:rPr lang="en-AU" sz="1900">
                <a:solidFill>
                  <a:srgbClr val="E9F033"/>
                </a:solidFill>
              </a:rPr>
              <a:t>(July to November)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7AAC456-5152-1551-01F9-77D4925D67E9}"/>
              </a:ext>
            </a:extLst>
          </p:cNvPr>
          <p:cNvSpPr txBox="1">
            <a:spLocks/>
          </p:cNvSpPr>
          <p:nvPr userDrawn="1"/>
        </p:nvSpPr>
        <p:spPr>
          <a:xfrm>
            <a:off x="6702725" y="4751750"/>
            <a:ext cx="5075782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Annual reporting for AESOC </a:t>
            </a:r>
            <a:r>
              <a:rPr lang="en-AU">
                <a:solidFill>
                  <a:srgbClr val="E9F033"/>
                </a:solidFill>
              </a:rPr>
              <a:t>(July/August)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6AAFB49-2C7F-B884-02CF-D148FB16B591}"/>
              </a:ext>
            </a:extLst>
          </p:cNvPr>
          <p:cNvSpPr txBox="1">
            <a:spLocks/>
          </p:cNvSpPr>
          <p:nvPr userDrawn="1"/>
        </p:nvSpPr>
        <p:spPr>
          <a:xfrm>
            <a:off x="6547448" y="3996318"/>
            <a:ext cx="5644551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900" b="1"/>
              <a:t>Linked data available for analysis </a:t>
            </a:r>
            <a:r>
              <a:rPr lang="en-AU" sz="1800">
                <a:solidFill>
                  <a:srgbClr val="E9F033"/>
                </a:solidFill>
              </a:rPr>
              <a:t>(April/May)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BAED359F-2C68-4DFE-F006-011C40E94785}"/>
              </a:ext>
            </a:extLst>
          </p:cNvPr>
          <p:cNvSpPr txBox="1">
            <a:spLocks/>
          </p:cNvSpPr>
          <p:nvPr userDrawn="1"/>
        </p:nvSpPr>
        <p:spPr>
          <a:xfrm>
            <a:off x="6875253" y="5508356"/>
            <a:ext cx="5316747" cy="331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8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76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64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5200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700" b="1"/>
              <a:t>Oversight Board meetings </a:t>
            </a:r>
            <a:r>
              <a:rPr lang="en-AU">
                <a:solidFill>
                  <a:srgbClr val="E9F033"/>
                </a:solidFill>
              </a:rPr>
              <a:t>(usually March, July, October)</a:t>
            </a:r>
          </a:p>
        </p:txBody>
      </p:sp>
    </p:spTree>
    <p:extLst>
      <p:ext uri="{BB962C8B-B14F-4D97-AF65-F5344CB8AC3E}">
        <p14:creationId xmlns:p14="http://schemas.microsoft.com/office/powerpoint/2010/main" val="176190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F7282-990F-0777-472A-AC76821EE9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4238" y="371474"/>
            <a:ext cx="5685318" cy="52387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CC5409-376A-B25F-2C04-0E432B70ED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AD599BF-9096-A010-8B2E-32078C33E8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C044721-F419-0E93-1282-E13F5BA950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pic>
        <p:nvPicPr>
          <p:cNvPr id="7" name="Picture 6" descr="A person standing next to a child&#10;&#10;Description automatically generated">
            <a:extLst>
              <a:ext uri="{FF2B5EF4-FFF2-40B4-BE49-F238E27FC236}">
                <a16:creationId xmlns:a16="http://schemas.microsoft.com/office/drawing/2014/main" id="{652CB6D0-32C8-AEB3-510B-11C5F4ECC2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4" r="27516"/>
          <a:stretch/>
        </p:blipFill>
        <p:spPr>
          <a:xfrm>
            <a:off x="-1" y="0"/>
            <a:ext cx="4285489" cy="6858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249172-4072-D2C4-F9BD-0DF443185283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6185DAFB-45CA-CEAC-90EA-C34E7E95D6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1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B7A47-0DCA-6983-BB0C-9AEA9A271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4238" y="371474"/>
            <a:ext cx="5685318" cy="5238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A8731-18CB-5B19-01A1-D0DF13C20D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54746" y="1555165"/>
            <a:ext cx="6762541" cy="2845058"/>
          </a:xfrm>
        </p:spPr>
        <p:txBody>
          <a:bodyPr/>
          <a:lstStyle>
            <a:lvl1pPr marL="0" indent="0">
              <a:buNone/>
              <a:defRPr/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F399265-31B8-A655-E015-65617FC4FA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4747" y="1069855"/>
            <a:ext cx="6762540" cy="458675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A866FE75-7F95-66C0-27EF-786B1310FE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54238" y="4675516"/>
            <a:ext cx="6762540" cy="845387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1C485A7-40DB-391F-BD19-43F3E9A81D2A}"/>
              </a:ext>
            </a:extLst>
          </p:cNvPr>
          <p:cNvCxnSpPr>
            <a:cxnSpLocks/>
          </p:cNvCxnSpPr>
          <p:nvPr userDrawn="1"/>
        </p:nvCxnSpPr>
        <p:spPr>
          <a:xfrm>
            <a:off x="4399472" y="6574566"/>
            <a:ext cx="7475935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B7E9D19-B398-3285-23F6-D0C5E85A01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285488" cy="6858000"/>
          </a:xfrm>
          <a:prstGeom prst="rect">
            <a:avLst/>
          </a:prstGeom>
        </p:spPr>
      </p:pic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638BB07-28C8-AE49-66C4-AFA5B89FD8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8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1"/>
            <a:ext cx="7805797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7805797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7805797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pic>
        <p:nvPicPr>
          <p:cNvPr id="10" name="Picture 9" descr="A group of people sitting on a bench&#10;&#10;Description automatically generated">
            <a:extLst>
              <a:ext uri="{FF2B5EF4-FFF2-40B4-BE49-F238E27FC236}">
                <a16:creationId xmlns:a16="http://schemas.microsoft.com/office/drawing/2014/main" id="{17ACF656-2F2D-9414-80F7-C27757A40D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" r="8667"/>
          <a:stretch/>
        </p:blipFill>
        <p:spPr>
          <a:xfrm>
            <a:off x="8406384" y="0"/>
            <a:ext cx="3785616" cy="68580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394B48-DE91-C9A7-5C26-921CA02F634D}"/>
              </a:ext>
            </a:extLst>
          </p:cNvPr>
          <p:cNvCxnSpPr>
            <a:cxnSpLocks/>
          </p:cNvCxnSpPr>
          <p:nvPr userDrawn="1"/>
        </p:nvCxnSpPr>
        <p:spPr>
          <a:xfrm>
            <a:off x="337351" y="6574566"/>
            <a:ext cx="795263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61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15" name="Picture 14" descr="A person and a child playing with blocks&#10;&#10;Description automatically generated">
            <a:extLst>
              <a:ext uri="{FF2B5EF4-FFF2-40B4-BE49-F238E27FC236}">
                <a16:creationId xmlns:a16="http://schemas.microsoft.com/office/drawing/2014/main" id="{C2A892DB-8880-43EC-14D7-1A1F9B408D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4" t="-1" r="11512" b="410"/>
          <a:stretch/>
        </p:blipFill>
        <p:spPr>
          <a:xfrm>
            <a:off x="8935009" y="1959672"/>
            <a:ext cx="2938650" cy="2938649"/>
          </a:xfrm>
          <a:prstGeom prst="ellipse">
            <a:avLst/>
          </a:prstGeom>
          <a:ln w="57150">
            <a:solidFill>
              <a:schemeClr val="accent1"/>
            </a:solidFill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0661FA1-F497-23EA-512C-F5A13DE2FFAB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8132481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8132481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78136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3" name="Picture 2" descr="A group of people looking at a tablet&#10;&#10;Description automatically generated">
            <a:extLst>
              <a:ext uri="{FF2B5EF4-FFF2-40B4-BE49-F238E27FC236}">
                <a16:creationId xmlns:a16="http://schemas.microsoft.com/office/drawing/2014/main" id="{F7EB6A9C-FF44-CF20-FBDD-DE3E218E8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771" r="32840" b="17424"/>
          <a:stretch/>
        </p:blipFill>
        <p:spPr>
          <a:xfrm>
            <a:off x="8935009" y="1959672"/>
            <a:ext cx="2938650" cy="2938650"/>
          </a:xfrm>
          <a:prstGeom prst="ellipse">
            <a:avLst/>
          </a:prstGeom>
          <a:ln w="57150"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1"/>
            <a:ext cx="8132481" cy="4070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6"/>
            <a:ext cx="8132481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F6F821-2308-83BF-499B-99ACF97E01D4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41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d text with ph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D89984F-5B71-FA44-C11F-ECC63E8739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85"/>
          <a:stretch/>
        </p:blipFill>
        <p:spPr>
          <a:xfrm>
            <a:off x="8768815" y="0"/>
            <a:ext cx="3423185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997CA6-6DB9-1004-4D6E-06A7C08C03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926140" y="1959671"/>
            <a:ext cx="2938650" cy="2938650"/>
          </a:xfrm>
          <a:prstGeom prst="ellipse">
            <a:avLst/>
          </a:prstGeom>
          <a:ln w="60325"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2120"/>
            <a:ext cx="8132481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187" y="1528530"/>
            <a:ext cx="8132481" cy="40707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E7C604-EF07-473C-2028-08A1C1E6E2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187" y="1069855"/>
            <a:ext cx="8132481" cy="432041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184E7C-2624-DB8D-4C86-03CB56DB7DB2}"/>
              </a:ext>
            </a:extLst>
          </p:cNvPr>
          <p:cNvCxnSpPr>
            <a:cxnSpLocks/>
          </p:cNvCxnSpPr>
          <p:nvPr userDrawn="1"/>
        </p:nvCxnSpPr>
        <p:spPr>
          <a:xfrm>
            <a:off x="346229" y="6574566"/>
            <a:ext cx="10005469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500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685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nding - photo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258" y="372119"/>
            <a:ext cx="97546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7966B-174D-11DE-4F3F-AAF7E4489E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259" y="2744612"/>
            <a:ext cx="7784852" cy="291694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68FB09-884C-70D0-C3CB-DDA6DF68D6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0258" y="1528530"/>
            <a:ext cx="7784852" cy="1189448"/>
          </a:xfrm>
        </p:spPr>
        <p:txBody>
          <a:bodyPr>
            <a:normAutofit/>
          </a:bodyPr>
          <a:lstStyle>
            <a:lvl1pPr marL="0" indent="0">
              <a:buNone/>
              <a:defRPr sz="1700" b="0">
                <a:solidFill>
                  <a:schemeClr val="accent6"/>
                </a:solidFill>
              </a:defRPr>
            </a:lvl1pPr>
            <a:lvl2pPr marL="288000" indent="0">
              <a:buNone/>
              <a:defRPr/>
            </a:lvl2pPr>
          </a:lstStyle>
          <a:p>
            <a:pPr lvl="0"/>
            <a:r>
              <a:rPr lang="en-US"/>
              <a:t>Key finding</a:t>
            </a:r>
          </a:p>
        </p:txBody>
      </p:sp>
      <p:pic>
        <p:nvPicPr>
          <p:cNvPr id="7" name="Picture 6" descr="A group of people in a library&#10;&#10;Description automatically generated">
            <a:extLst>
              <a:ext uri="{FF2B5EF4-FFF2-40B4-BE49-F238E27FC236}">
                <a16:creationId xmlns:a16="http://schemas.microsoft.com/office/drawing/2014/main" id="{C6AB1154-11AA-3D17-5E98-6C827F992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4" t="22688" r="31534" b="14849"/>
          <a:stretch/>
        </p:blipFill>
        <p:spPr>
          <a:xfrm>
            <a:off x="8871598" y="1620771"/>
            <a:ext cx="2563160" cy="2563160"/>
          </a:xfrm>
          <a:prstGeom prst="ellipse">
            <a:avLst/>
          </a:prstGeom>
        </p:spPr>
      </p:pic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5CC94D9-6E3E-D8F3-0D83-063DF92C0D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0259" y="1069856"/>
            <a:ext cx="7784851" cy="432040"/>
          </a:xfrm>
        </p:spPr>
        <p:txBody>
          <a:bodyPr>
            <a:normAutofit/>
          </a:bodyPr>
          <a:lstStyle>
            <a:lvl1pPr marL="0" indent="0">
              <a:buNone/>
              <a:defRPr sz="19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240815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0"/>
            <a:ext cx="10650536" cy="4035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5"/>
            <a:ext cx="9755368" cy="523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4" name="Picture 3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C6518574-4C63-C078-6A4B-88BA99DC283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3" r:id="rId2"/>
    <p:sldLayoutId id="2147483663" r:id="rId3"/>
    <p:sldLayoutId id="2147483664" r:id="rId4"/>
    <p:sldLayoutId id="2147483666" r:id="rId5"/>
    <p:sldLayoutId id="2147483704" r:id="rId6"/>
    <p:sldLayoutId id="214748369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7" name="Picture 6" descr="Chart, sunburst chart&#10;&#10;Description automatically generated">
            <a:extLst>
              <a:ext uri="{FF2B5EF4-FFF2-40B4-BE49-F238E27FC236}">
                <a16:creationId xmlns:a16="http://schemas.microsoft.com/office/drawing/2014/main" id="{02790628-2651-713E-7579-9211CF3A6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8" r="47168"/>
          <a:stretch/>
        </p:blipFill>
        <p:spPr>
          <a:xfrm>
            <a:off x="10477887" y="8627"/>
            <a:ext cx="1714112" cy="165627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DF5100-28D0-AD09-607B-A44C7FF522C6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8" y="1528532"/>
            <a:ext cx="7772044" cy="4062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circular design with different colored squares&#10;&#10;Description automatically generated">
            <a:extLst>
              <a:ext uri="{FF2B5EF4-FFF2-40B4-BE49-F238E27FC236}">
                <a16:creationId xmlns:a16="http://schemas.microsoft.com/office/drawing/2014/main" id="{7B8B87AD-87E9-2CF5-0A57-B816E8E6334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788" y="1366961"/>
            <a:ext cx="3070781" cy="3070781"/>
          </a:xfrm>
          <a:prstGeom prst="ellipse">
            <a:avLst/>
          </a:prstGeom>
        </p:spPr>
      </p:pic>
      <p:pic>
        <p:nvPicPr>
          <p:cNvPr id="5" name="Picture 4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21FA8777-9ABB-F36E-782D-CF57560E43D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pic>
        <p:nvPicPr>
          <p:cNvPr id="6" name="Picture 5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4DC98E7A-F11A-6A6A-B292-C9A1D86B6E7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81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2" r:id="rId2"/>
    <p:sldLayoutId id="2147483683" r:id="rId3"/>
    <p:sldLayoutId id="214748368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10" cy="403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F4185EE-EC81-1C04-6182-2DFA5D8B8B2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2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7" r:id="rId2"/>
    <p:sldLayoutId id="2147483711" r:id="rId3"/>
    <p:sldLayoutId id="2147483705" r:id="rId4"/>
    <p:sldLayoutId id="2147483743" r:id="rId5"/>
    <p:sldLayoutId id="2147483671" r:id="rId6"/>
    <p:sldLayoutId id="2147483708" r:id="rId7"/>
    <p:sldLayoutId id="2147483709" r:id="rId8"/>
    <p:sldLayoutId id="2147483710" r:id="rId9"/>
    <p:sldLayoutId id="2147483739" r:id="rId10"/>
    <p:sldLayoutId id="2147483741" r:id="rId11"/>
    <p:sldLayoutId id="2147483742" r:id="rId12"/>
    <p:sldLayoutId id="214748374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90" y="371474"/>
            <a:ext cx="9755366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pic>
        <p:nvPicPr>
          <p:cNvPr id="7" name="Picture 6" descr="Chart, sunburst chart&#10;&#10;Description automatically generated">
            <a:extLst>
              <a:ext uri="{FF2B5EF4-FFF2-40B4-BE49-F238E27FC236}">
                <a16:creationId xmlns:a16="http://schemas.microsoft.com/office/drawing/2014/main" id="{02790628-2651-713E-7579-9211CF3A6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8" r="47168"/>
          <a:stretch/>
        </p:blipFill>
        <p:spPr>
          <a:xfrm>
            <a:off x="10477887" y="8627"/>
            <a:ext cx="1714112" cy="165627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09" cy="4073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513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691" r:id="rId3"/>
    <p:sldLayoutId id="2147483729" r:id="rId4"/>
    <p:sldLayoutId id="2147483730" r:id="rId5"/>
    <p:sldLayoutId id="2147483735" r:id="rId6"/>
    <p:sldLayoutId id="2147483736" r:id="rId7"/>
    <p:sldLayoutId id="214748373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4C296-451B-78E2-0808-654056694118}"/>
              </a:ext>
            </a:extLst>
          </p:cNvPr>
          <p:cNvSpPr txBox="1">
            <a:spLocks/>
          </p:cNvSpPr>
          <p:nvPr/>
        </p:nvSpPr>
        <p:spPr>
          <a:xfrm>
            <a:off x="664550" y="4034587"/>
            <a:ext cx="7632783" cy="8497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Australian Teacher Workforce Survey</a:t>
            </a:r>
            <a:endParaRPr lang="en-AU" sz="4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4A3B07-68A5-4DC2-BAE8-7EF237924AD7}"/>
              </a:ext>
            </a:extLst>
          </p:cNvPr>
          <p:cNvSpPr txBox="1">
            <a:spLocks/>
          </p:cNvSpPr>
          <p:nvPr/>
        </p:nvSpPr>
        <p:spPr>
          <a:xfrm>
            <a:off x="664549" y="5056256"/>
            <a:ext cx="8191583" cy="5255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defTabSz="4572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en-US" sz="1800" b="1">
                <a:solidFill>
                  <a:prstClr val="white"/>
                </a:solidFill>
                <a:latin typeface="Arial"/>
                <a:cs typeface="+mn-cs"/>
              </a:rPr>
              <a:t>Join AITSL in giving teachers a stronger voice </a:t>
            </a:r>
          </a:p>
        </p:txBody>
      </p:sp>
    </p:spTree>
    <p:extLst>
      <p:ext uri="{BB962C8B-B14F-4D97-AF65-F5344CB8AC3E}">
        <p14:creationId xmlns:p14="http://schemas.microsoft.com/office/powerpoint/2010/main" val="1746833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B12E8CB-0409-334C-A2CF-0CDD2431EE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96458" y="2248675"/>
            <a:ext cx="5060539" cy="2872587"/>
          </a:xfrm>
        </p:spPr>
        <p:txBody>
          <a:bodyPr lIns="54000" tIns="0" rIns="54000" bIns="0" anchor="t">
            <a:noAutofit/>
          </a:bodyPr>
          <a:lstStyle/>
          <a:p>
            <a:pPr>
              <a:lnSpc>
                <a:spcPct val="130000"/>
              </a:lnSpc>
              <a:spcBef>
                <a:spcPts val="480"/>
              </a:spcBef>
            </a:pPr>
            <a:r>
              <a:rPr lang="en-AU" sz="1800" b="0" dirty="0">
                <a:solidFill>
                  <a:srgbClr val="54585A"/>
                </a:solidFill>
              </a:rPr>
              <a:t>The Australian Teacher Workforce Survey captures insights from teachers and school leaders nationwide to build a clearer, evidence-informed picture of the profession – directly impacting education policy, strengthening workforce planning and driving national reform.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4C27A3-790B-50D4-D8C5-7C2AEA0627EF}"/>
              </a:ext>
            </a:extLst>
          </p:cNvPr>
          <p:cNvSpPr txBox="1">
            <a:spLocks/>
          </p:cNvSpPr>
          <p:nvPr/>
        </p:nvSpPr>
        <p:spPr>
          <a:xfrm>
            <a:off x="6996459" y="1522017"/>
            <a:ext cx="5060539" cy="72665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3600" b="1"/>
              <a:t>What is the survey?</a:t>
            </a:r>
          </a:p>
        </p:txBody>
      </p:sp>
    </p:spTree>
    <p:extLst>
      <p:ext uri="{BB962C8B-B14F-4D97-AF65-F5344CB8AC3E}">
        <p14:creationId xmlns:p14="http://schemas.microsoft.com/office/powerpoint/2010/main" val="205857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F10A896-9195-DC09-ED8E-6A5E5EBE5AFD}"/>
              </a:ext>
            </a:extLst>
          </p:cNvPr>
          <p:cNvSpPr/>
          <p:nvPr/>
        </p:nvSpPr>
        <p:spPr>
          <a:xfrm>
            <a:off x="5964087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6905996-13C1-C43B-5F1F-EFC72A0828C7}"/>
              </a:ext>
            </a:extLst>
          </p:cNvPr>
          <p:cNvSpPr/>
          <p:nvPr/>
        </p:nvSpPr>
        <p:spPr>
          <a:xfrm>
            <a:off x="3691612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E4DC3CC-37C6-5D72-501B-03CED6BF0254}"/>
              </a:ext>
            </a:extLst>
          </p:cNvPr>
          <p:cNvSpPr/>
          <p:nvPr/>
        </p:nvSpPr>
        <p:spPr>
          <a:xfrm>
            <a:off x="8236562" y="1559226"/>
            <a:ext cx="3386920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1F4C9FF-AC9B-52A5-FD8E-C15D758392F7}"/>
              </a:ext>
            </a:extLst>
          </p:cNvPr>
          <p:cNvSpPr/>
          <p:nvPr/>
        </p:nvSpPr>
        <p:spPr>
          <a:xfrm>
            <a:off x="432044" y="1559226"/>
            <a:ext cx="3171831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8A8C53-B6A5-1F61-DB96-04A6103EBE73}"/>
              </a:ext>
            </a:extLst>
          </p:cNvPr>
          <p:cNvSpPr txBox="1"/>
          <p:nvPr/>
        </p:nvSpPr>
        <p:spPr>
          <a:xfrm>
            <a:off x="614460" y="1903231"/>
            <a:ext cx="2860788" cy="1180699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Full-time school classroom teachers report long hours during school term</a:t>
            </a:r>
          </a:p>
          <a:p>
            <a:pPr lvl="0" algn="ctr">
              <a:defRPr/>
            </a:pPr>
            <a:r>
              <a:rPr lang="en-AU" sz="1200" i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(median of 50 hours per week, a decrease of ~5 hours/week since 2019) </a:t>
            </a:r>
            <a:endParaRPr kumimoji="0" lang="en-AU" sz="1200" b="0" i="1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5BA58B-9A82-7909-57D3-C86B62AFC3F1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28570A-7551-0536-1E99-8307A4276B32}"/>
              </a:ext>
            </a:extLst>
          </p:cNvPr>
          <p:cNvSpPr txBox="1">
            <a:spLocks/>
          </p:cNvSpPr>
          <p:nvPr/>
        </p:nvSpPr>
        <p:spPr>
          <a:xfrm>
            <a:off x="935360" y="3573295"/>
            <a:ext cx="891618" cy="99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b="1" dirty="0">
                <a:solidFill>
                  <a:srgbClr val="EA7600"/>
                </a:solidFill>
              </a:rPr>
              <a:t>6</a:t>
            </a: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b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hours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0864DE-D628-2563-612E-07951A2413CA}"/>
              </a:ext>
            </a:extLst>
          </p:cNvPr>
          <p:cNvSpPr txBox="1">
            <a:spLocks/>
          </p:cNvSpPr>
          <p:nvPr/>
        </p:nvSpPr>
        <p:spPr>
          <a:xfrm>
            <a:off x="2201320" y="3573295"/>
            <a:ext cx="891618" cy="9905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9</a:t>
            </a:r>
            <a:b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hours</a:t>
            </a:r>
            <a:endParaRPr kumimoji="0" lang="en-AU" sz="3600" b="1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1C98AC-8794-E65E-805A-074F8C2A0A9E}"/>
              </a:ext>
            </a:extLst>
          </p:cNvPr>
          <p:cNvSpPr txBox="1"/>
          <p:nvPr/>
        </p:nvSpPr>
        <p:spPr>
          <a:xfrm>
            <a:off x="744377" y="4426936"/>
            <a:ext cx="1273583" cy="719034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average, admin tasks </a:t>
            </a:r>
            <a:b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weekly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E9839D-DE29-6910-89EE-E369AD87B5B0}"/>
              </a:ext>
            </a:extLst>
          </p:cNvPr>
          <p:cNvSpPr txBox="1"/>
          <p:nvPr/>
        </p:nvSpPr>
        <p:spPr>
          <a:xfrm>
            <a:off x="2017000" y="4426936"/>
            <a:ext cx="1354952" cy="93447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average, on lesson planning weekly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F6C4B7-531A-0783-1A3F-F3F35A7DED70}"/>
              </a:ext>
            </a:extLst>
          </p:cNvPr>
          <p:cNvSpPr txBox="1"/>
          <p:nvPr/>
        </p:nvSpPr>
        <p:spPr>
          <a:xfrm>
            <a:off x="3998469" y="3766766"/>
            <a:ext cx="1497250" cy="1149921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unsure if they’ll stay in the profession until their retirement</a:t>
            </a:r>
            <a:endParaRPr kumimoji="0" lang="en-AU" sz="1400" b="1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C35342-D80A-FEC4-F8CB-A4AF7F1F22F1}"/>
              </a:ext>
            </a:extLst>
          </p:cNvPr>
          <p:cNvGrpSpPr/>
          <p:nvPr/>
        </p:nvGrpSpPr>
        <p:grpSpPr>
          <a:xfrm>
            <a:off x="3263079" y="1316076"/>
            <a:ext cx="2952082" cy="2949672"/>
            <a:chOff x="3263079" y="1316076"/>
            <a:chExt cx="2952082" cy="2949672"/>
          </a:xfrm>
        </p:grpSpPr>
        <p:pic>
          <p:nvPicPr>
            <p:cNvPr id="18" name="Picture 17" descr="A white circle with a black background&#10;&#10;AI-generated content may be incorrect.">
              <a:extLst>
                <a:ext uri="{FF2B5EF4-FFF2-40B4-BE49-F238E27FC236}">
                  <a16:creationId xmlns:a16="http://schemas.microsoft.com/office/drawing/2014/main" id="{DE972575-22A0-A954-667D-595745336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3079" y="1316076"/>
              <a:ext cx="2952082" cy="294967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F34EEA-819C-1283-8771-375B0E4EFCB2}"/>
                </a:ext>
              </a:extLst>
            </p:cNvPr>
            <p:cNvSpPr txBox="1"/>
            <p:nvPr/>
          </p:nvSpPr>
          <p:spPr>
            <a:xfrm>
              <a:off x="3550093" y="2523564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31C535-0AEC-5488-4DCF-FE7FF1B49985}"/>
              </a:ext>
            </a:extLst>
          </p:cNvPr>
          <p:cNvGrpSpPr/>
          <p:nvPr/>
        </p:nvGrpSpPr>
        <p:grpSpPr>
          <a:xfrm>
            <a:off x="5561830" y="1296048"/>
            <a:ext cx="2952081" cy="2954493"/>
            <a:chOff x="5561830" y="1296048"/>
            <a:chExt cx="2952081" cy="2954493"/>
          </a:xfrm>
        </p:grpSpPr>
        <p:pic>
          <p:nvPicPr>
            <p:cNvPr id="3" name="Picture 2" descr="A white circle with black background&#10;&#10;AI-generated content may be incorrect.">
              <a:extLst>
                <a:ext uri="{FF2B5EF4-FFF2-40B4-BE49-F238E27FC236}">
                  <a16:creationId xmlns:a16="http://schemas.microsoft.com/office/drawing/2014/main" id="{6D1EFE63-BF2A-EB9A-3C4F-D40B89C2F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830" y="1296048"/>
              <a:ext cx="2952081" cy="2954493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190C5B-A8ED-8C8F-3600-B9119DDDEDFA}"/>
                </a:ext>
              </a:extLst>
            </p:cNvPr>
            <p:cNvSpPr txBox="1"/>
            <p:nvPr/>
          </p:nvSpPr>
          <p:spPr>
            <a:xfrm>
              <a:off x="5856917" y="2534698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55%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8C4F6EE-82CF-E90C-6157-0AD409B7E941}"/>
              </a:ext>
            </a:extLst>
          </p:cNvPr>
          <p:cNvSpPr txBox="1"/>
          <p:nvPr/>
        </p:nvSpPr>
        <p:spPr>
          <a:xfrm>
            <a:off x="6176957" y="3819727"/>
            <a:ext cx="1687691" cy="158080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early career teachers reported receiving a formal induction, </a:t>
            </a:r>
            <a:r>
              <a:rPr lang="en-AU" sz="1400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mentoring being the most useful activity</a:t>
            </a:r>
            <a:endParaRPr kumimoji="0" lang="en-AU" sz="14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4B1025-6676-A5D6-9175-7F6CE895FD5D}"/>
              </a:ext>
            </a:extLst>
          </p:cNvPr>
          <p:cNvSpPr txBox="1"/>
          <p:nvPr/>
        </p:nvSpPr>
        <p:spPr>
          <a:xfrm>
            <a:off x="8514980" y="2416118"/>
            <a:ext cx="2727995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those who aren’t currently teaching, some say they would come back if they could find a job in:</a:t>
            </a:r>
            <a:endParaRPr kumimoji="0" lang="en-AU" sz="1600" b="0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BF9FEF-18F5-652A-8D90-CFF349C7819A}"/>
              </a:ext>
            </a:extLst>
          </p:cNvPr>
          <p:cNvGrpSpPr/>
          <p:nvPr/>
        </p:nvGrpSpPr>
        <p:grpSpPr>
          <a:xfrm>
            <a:off x="8434095" y="3626596"/>
            <a:ext cx="2985836" cy="530948"/>
            <a:chOff x="8434095" y="3626596"/>
            <a:chExt cx="2985836" cy="530948"/>
          </a:xfrm>
        </p:grpSpPr>
        <p:pic>
          <p:nvPicPr>
            <p:cNvPr id="21" name="Picture 20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5D3B17DE-EA84-04D7-B2A7-882D7DD0A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4095" y="3626596"/>
              <a:ext cx="2985836" cy="53094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273FB7-B4B2-0DB6-F1D8-82C3CBBE2525}"/>
                </a:ext>
              </a:extLst>
            </p:cNvPr>
            <p:cNvSpPr txBox="1"/>
            <p:nvPr/>
          </p:nvSpPr>
          <p:spPr>
            <a:xfrm>
              <a:off x="8908470" y="3736155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subject area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ED31458-6142-614D-BE60-A6D6E84118B7}"/>
                </a:ext>
              </a:extLst>
            </p:cNvPr>
            <p:cNvSpPr txBox="1"/>
            <p:nvPr/>
          </p:nvSpPr>
          <p:spPr>
            <a:xfrm>
              <a:off x="10816864" y="3722708"/>
              <a:ext cx="499994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8%</a:t>
              </a:r>
              <a:endParaRPr kumimoji="0" lang="en-AU" sz="1600" b="1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B99B59-5C5F-A52E-99B8-F213A5C9753A}"/>
              </a:ext>
            </a:extLst>
          </p:cNvPr>
          <p:cNvGrpSpPr/>
          <p:nvPr/>
        </p:nvGrpSpPr>
        <p:grpSpPr>
          <a:xfrm>
            <a:off x="8426584" y="4310434"/>
            <a:ext cx="2969161" cy="530949"/>
            <a:chOff x="8426584" y="4310434"/>
            <a:chExt cx="2969161" cy="530949"/>
          </a:xfrm>
        </p:grpSpPr>
        <p:pic>
          <p:nvPicPr>
            <p:cNvPr id="23" name="Picture 22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7017B909-EC32-128F-CD23-0AFA2C03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6584" y="4310434"/>
              <a:ext cx="2969161" cy="530949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51FC2DF-3B3D-9635-F434-505F219A5881}"/>
                </a:ext>
              </a:extLst>
            </p:cNvPr>
            <p:cNvSpPr txBox="1"/>
            <p:nvPr/>
          </p:nvSpPr>
          <p:spPr>
            <a:xfrm>
              <a:off x="8908470" y="4448036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location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58B3ECA-3460-8EE1-311E-283A5A1E64CE}"/>
                </a:ext>
              </a:extLst>
            </p:cNvPr>
            <p:cNvSpPr txBox="1"/>
            <p:nvPr/>
          </p:nvSpPr>
          <p:spPr>
            <a:xfrm>
              <a:off x="10763075" y="4396784"/>
              <a:ext cx="567230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13%</a:t>
              </a:r>
              <a:endParaRPr kumimoji="0" lang="en-AU" sz="1600" b="1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35C19618-25AC-8A53-D697-AF888512C52C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</p:spTree>
    <p:extLst>
      <p:ext uri="{BB962C8B-B14F-4D97-AF65-F5344CB8AC3E}">
        <p14:creationId xmlns:p14="http://schemas.microsoft.com/office/powerpoint/2010/main" val="974214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730BE-1241-4CC7-2AA7-CFBB6EA41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5F93D43-D92A-6ECE-5466-20489D9084E6}"/>
              </a:ext>
            </a:extLst>
          </p:cNvPr>
          <p:cNvSpPr/>
          <p:nvPr/>
        </p:nvSpPr>
        <p:spPr>
          <a:xfrm>
            <a:off x="4387379" y="1972096"/>
            <a:ext cx="3090803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38EF4AA-DEC7-2E34-884E-17D20FF6767E}"/>
              </a:ext>
            </a:extLst>
          </p:cNvPr>
          <p:cNvSpPr/>
          <p:nvPr/>
        </p:nvSpPr>
        <p:spPr>
          <a:xfrm>
            <a:off x="7787720" y="1972096"/>
            <a:ext cx="2941239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48527E-FCC4-AAEA-E8D9-2C3254BFEA02}"/>
              </a:ext>
            </a:extLst>
          </p:cNvPr>
          <p:cNvSpPr/>
          <p:nvPr/>
        </p:nvSpPr>
        <p:spPr>
          <a:xfrm>
            <a:off x="906010" y="1972096"/>
            <a:ext cx="3171831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9A8E382-0F16-F4B8-1B98-FBD9F73AEA8B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D518749-D965-9C23-77DA-865955D0A7BE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972DAA-25B6-EF59-AA3D-757E7E2F2E2E}"/>
              </a:ext>
            </a:extLst>
          </p:cNvPr>
          <p:cNvSpPr txBox="1"/>
          <p:nvPr/>
        </p:nvSpPr>
        <p:spPr>
          <a:xfrm>
            <a:off x="1288650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A480AA-F3F2-7A53-D95B-1A376476038C}"/>
              </a:ext>
            </a:extLst>
          </p:cNvPr>
          <p:cNvSpPr txBox="1"/>
          <p:nvPr/>
        </p:nvSpPr>
        <p:spPr>
          <a:xfrm>
            <a:off x="998150" y="4450211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have at least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years’ experience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teaching profession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3D17F2-F868-570D-38C2-0BC8038B9AE1}"/>
              </a:ext>
            </a:extLst>
          </p:cNvPr>
          <p:cNvSpPr txBox="1"/>
          <p:nvPr/>
        </p:nvSpPr>
        <p:spPr>
          <a:xfrm>
            <a:off x="4730608" y="295844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9D65DE-0E24-046B-86A2-2EEE5052F3F0}"/>
              </a:ext>
            </a:extLst>
          </p:cNvPr>
          <p:cNvSpPr txBox="1"/>
          <p:nvPr/>
        </p:nvSpPr>
        <p:spPr>
          <a:xfrm>
            <a:off x="4792573" y="4445237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in their early career period, with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5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4E9F940-B986-DD73-BC20-993037D68056}"/>
              </a:ext>
            </a:extLst>
          </p:cNvPr>
          <p:cNvSpPr txBox="1"/>
          <p:nvPr/>
        </p:nvSpPr>
        <p:spPr>
          <a:xfrm>
            <a:off x="8168257" y="4479816"/>
            <a:ext cx="2277704" cy="76520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casual/relief teachers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40+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7D892C-4E34-701E-220D-D2CF8BBC7FC7}"/>
              </a:ext>
            </a:extLst>
          </p:cNvPr>
          <p:cNvSpPr txBox="1"/>
          <p:nvPr/>
        </p:nvSpPr>
        <p:spPr>
          <a:xfrm>
            <a:off x="8106292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6D5196-93E9-E8D1-DC8F-DD5EC2F653C0}"/>
              </a:ext>
            </a:extLst>
          </p:cNvPr>
          <p:cNvSpPr txBox="1"/>
          <p:nvPr/>
        </p:nvSpPr>
        <p:spPr>
          <a:xfrm>
            <a:off x="403758" y="1416730"/>
            <a:ext cx="8028462" cy="38048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>
              <a:defRPr/>
            </a:pPr>
            <a:r>
              <a:rPr lang="en-AU" sz="20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experience profile of the teacher workforce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8CE64B21-3DA1-E27D-BAF1-921914176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33" y="2069218"/>
            <a:ext cx="3657855" cy="23436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ACA641A-752C-F473-F60C-465401DFB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198" y="2071831"/>
            <a:ext cx="3657855" cy="23436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AF1B816-3106-535E-08C4-DFF365664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6786" y="2069218"/>
            <a:ext cx="3657855" cy="23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0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CAC6B-B605-AF6E-CA09-508DC2E186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24252" y="2384425"/>
            <a:ext cx="3641725" cy="2871788"/>
          </a:xfrm>
        </p:spPr>
        <p:txBody>
          <a:bodyPr lIns="0" rIns="0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The strength of the profession lies in the voice of its teachers.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800" b="0" dirty="0">
              <a:solidFill>
                <a:srgbClr val="555759"/>
              </a:solidFill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Encourage teachers and school leaders in your network to share their experiences and help shape policies that impact their career by completing the Australian Teacher Workforce Survey.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C476D-E1E6-7451-7A38-41C6803BA74B}"/>
              </a:ext>
            </a:extLst>
          </p:cNvPr>
          <p:cNvSpPr txBox="1">
            <a:spLocks/>
          </p:cNvSpPr>
          <p:nvPr/>
        </p:nvSpPr>
        <p:spPr>
          <a:xfrm>
            <a:off x="7024252" y="1522017"/>
            <a:ext cx="4765145" cy="59909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sz="3600" b="1"/>
              <a:t>How you can help</a:t>
            </a:r>
          </a:p>
        </p:txBody>
      </p:sp>
    </p:spTree>
    <p:extLst>
      <p:ext uri="{BB962C8B-B14F-4D97-AF65-F5344CB8AC3E}">
        <p14:creationId xmlns:p14="http://schemas.microsoft.com/office/powerpoint/2010/main" val="213255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CF077DD-4007-5576-9B77-DAC076BF908A}"/>
              </a:ext>
            </a:extLst>
          </p:cNvPr>
          <p:cNvSpPr txBox="1">
            <a:spLocks/>
          </p:cNvSpPr>
          <p:nvPr/>
        </p:nvSpPr>
        <p:spPr>
          <a:xfrm>
            <a:off x="7398676" y="2053832"/>
            <a:ext cx="4707467" cy="17199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AU" sz="3200" dirty="0">
                <a:solidFill>
                  <a:schemeClr val="bg1"/>
                </a:solidFill>
              </a:rPr>
              <a:t>Stronger data today builds a stronger profession tomorrow</a:t>
            </a:r>
            <a:endParaRPr lang="en-AU" sz="32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BEBD7AF7-8148-F228-8EF1-89EE06462926}"/>
              </a:ext>
            </a:extLst>
          </p:cNvPr>
          <p:cNvSpPr txBox="1">
            <a:spLocks/>
          </p:cNvSpPr>
          <p:nvPr/>
        </p:nvSpPr>
        <p:spPr>
          <a:xfrm>
            <a:off x="7398676" y="3795244"/>
            <a:ext cx="3928735" cy="10137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480"/>
              </a:spcBef>
            </a:pPr>
            <a:r>
              <a:rPr lang="en-AU" sz="2000" b="0" dirty="0">
                <a:solidFill>
                  <a:schemeClr val="bg1"/>
                </a:solidFill>
              </a:rPr>
              <a:t>Head to AITSL’s </a:t>
            </a:r>
            <a:r>
              <a:rPr lang="en-AU" sz="2000" b="0" i="1" dirty="0">
                <a:solidFill>
                  <a:schemeClr val="bg1"/>
                </a:solidFill>
              </a:rPr>
              <a:t>Promote the Survey</a:t>
            </a:r>
            <a:r>
              <a:rPr lang="en-AU" sz="2000" b="0" dirty="0">
                <a:solidFill>
                  <a:schemeClr val="bg1"/>
                </a:solidFill>
              </a:rPr>
              <a:t> resources page for assets to help you champion the survey.</a:t>
            </a:r>
          </a:p>
        </p:txBody>
      </p:sp>
    </p:spTree>
    <p:extLst>
      <p:ext uri="{BB962C8B-B14F-4D97-AF65-F5344CB8AC3E}">
        <p14:creationId xmlns:p14="http://schemas.microsoft.com/office/powerpoint/2010/main" val="153213088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 with photos on righ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6E3EB017-B58A-4A4E-97EA-4B35F9990DF2}"/>
    </a:ext>
  </a:extLst>
</a:theme>
</file>

<file path=ppt/theme/theme2.xml><?xml version="1.0" encoding="utf-8"?>
<a:theme xmlns:a="http://schemas.openxmlformats.org/drawingml/2006/main" name="Slides with photos in ATWD wheel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A434F819-AA89-4C15-8394-E03376E1A9C6}"/>
    </a:ext>
  </a:extLst>
</a:theme>
</file>

<file path=ppt/theme/theme3.xml><?xml version="1.0" encoding="utf-8"?>
<a:theme xmlns:a="http://schemas.openxmlformats.org/drawingml/2006/main" name="Slides with photos on lef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194938C2-E875-40EC-90DD-B21CDF299180}"/>
    </a:ext>
  </a:extLst>
</a:theme>
</file>

<file path=ppt/theme/theme4.xml><?xml version="1.0" encoding="utf-8"?>
<a:theme xmlns:a="http://schemas.openxmlformats.org/drawingml/2006/main" name="ATWD standard conten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0221D5E0-CD88-4030-85F4-00AD28CAF4E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008B2F28DB9A419B099704D1FEEC1D" ma:contentTypeVersion="27" ma:contentTypeDescription="Create a new document." ma:contentTypeScope="" ma:versionID="5baadc23e73b79f0e0a89a9a0dde8ed0">
  <xsd:schema xmlns:xsd="http://www.w3.org/2001/XMLSchema" xmlns:xs="http://www.w3.org/2001/XMLSchema" xmlns:p="http://schemas.microsoft.com/office/2006/metadata/properties" xmlns:ns2="0526d1dd-3da5-4ca7-9f8a-d2f8bd3211c5" xmlns:ns3="947c8f1d-6c22-4bc9-a7b2-69161c3d700b" targetNamespace="http://schemas.microsoft.com/office/2006/metadata/properties" ma:root="true" ma:fieldsID="4804865667359e4a87fb9f8ad121b688" ns2:_="" ns3:_="">
    <xsd:import namespace="0526d1dd-3da5-4ca7-9f8a-d2f8bd3211c5"/>
    <xsd:import namespace="947c8f1d-6c22-4bc9-a7b2-69161c3d700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DateModified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6d1dd-3da5-4ca7-9f8a-d2f8bd321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6a4fb1-cce8-4d2b-be83-1df29f39f4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Modified" ma:index="27" nillable="true" ma:displayName="Date Modified" ma:format="DateOnly" ma:internalName="DateModified">
      <xsd:simpleType>
        <xsd:restriction base="dms:DateTim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7c8f1d-6c22-4bc9-a7b2-69161c3d700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7a13770-5106-45ae-a0b6-28d9d3677d47}" ma:internalName="TaxCatchAll" ma:showField="CatchAllData" ma:web="947c8f1d-6c22-4bc9-a7b2-69161c3d70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47c8f1d-6c22-4bc9-a7b2-69161c3d700b" xsi:nil="true"/>
    <lcf76f155ced4ddcb4097134ff3c332f xmlns="0526d1dd-3da5-4ca7-9f8a-d2f8bd3211c5">
      <Terms xmlns="http://schemas.microsoft.com/office/infopath/2007/PartnerControls"/>
    </lcf76f155ced4ddcb4097134ff3c332f>
    <DateModified xmlns="0526d1dd-3da5-4ca7-9f8a-d2f8bd3211c5" xsi:nil="true"/>
    <_Flow_SignoffStatus xmlns="0526d1dd-3da5-4ca7-9f8a-d2f8bd3211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F7A8E1-4F73-4468-9A3B-661A082DC031}">
  <ds:schemaRefs>
    <ds:schemaRef ds:uri="0526d1dd-3da5-4ca7-9f8a-d2f8bd3211c5"/>
    <ds:schemaRef ds:uri="947c8f1d-6c22-4bc9-a7b2-69161c3d700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80363AF-D485-4372-AD7C-1D05115A08F1}">
  <ds:schemaRefs>
    <ds:schemaRef ds:uri="0526d1dd-3da5-4ca7-9f8a-d2f8bd3211c5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947c8f1d-6c22-4bc9-a7b2-69161c3d700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707846E-B931-4DBA-B94A-0D28848E71C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Slides without photos</Template>
  <TotalTime>159</TotalTime>
  <Words>1022</Words>
  <Application>Microsoft Office PowerPoint</Application>
  <PresentationFormat>Widescreen</PresentationFormat>
  <Paragraphs>109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SimSun</vt:lpstr>
      <vt:lpstr>Aptos</vt:lpstr>
      <vt:lpstr>Arial</vt:lpstr>
      <vt:lpstr>Arial Black</vt:lpstr>
      <vt:lpstr>Arial,Sans-Serif</vt:lpstr>
      <vt:lpstr>Swis721 BT</vt:lpstr>
      <vt:lpstr>Slides with photos on right</vt:lpstr>
      <vt:lpstr>Slides with photos in ATWD wheel</vt:lpstr>
      <vt:lpstr>Slides with photos on left</vt:lpstr>
      <vt:lpstr>ATWD standard 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Giselle Lansell</dc:creator>
  <cp:lastModifiedBy>Gabrielle Troup</cp:lastModifiedBy>
  <cp:revision>12</cp:revision>
  <dcterms:created xsi:type="dcterms:W3CDTF">2025-07-14T03:21:34Z</dcterms:created>
  <dcterms:modified xsi:type="dcterms:W3CDTF">2025-08-11T05:16:03Z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0x010100FA008B2F28DB9A419B099704D1FEEC1D</vt:lpwstr>
  </property>
  <property fmtid="{D5CDD505-2E9C-101B-9397-08002B2CF9AE}" pid="3" name="MediaServiceImageTags">
    <vt:lpwstr/>
  </property>
</Properties>
</file>